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2"/>
  </p:notesMasterIdLst>
  <p:sldIdLst>
    <p:sldId id="257" r:id="rId2"/>
    <p:sldId id="337" r:id="rId3"/>
    <p:sldId id="340" r:id="rId4"/>
    <p:sldId id="342" r:id="rId5"/>
    <p:sldId id="283" r:id="rId6"/>
    <p:sldId id="291" r:id="rId7"/>
    <p:sldId id="276" r:id="rId8"/>
    <p:sldId id="258" r:id="rId9"/>
    <p:sldId id="359" r:id="rId10"/>
    <p:sldId id="260" r:id="rId11"/>
    <p:sldId id="261" r:id="rId12"/>
    <p:sldId id="292" r:id="rId13"/>
    <p:sldId id="263" r:id="rId14"/>
    <p:sldId id="264" r:id="rId15"/>
    <p:sldId id="294" r:id="rId16"/>
    <p:sldId id="265" r:id="rId17"/>
    <p:sldId id="279" r:id="rId18"/>
    <p:sldId id="266" r:id="rId19"/>
    <p:sldId id="295" r:id="rId20"/>
    <p:sldId id="336" r:id="rId21"/>
    <p:sldId id="352" r:id="rId22"/>
    <p:sldId id="355" r:id="rId23"/>
    <p:sldId id="296" r:id="rId24"/>
    <p:sldId id="308" r:id="rId25"/>
    <p:sldId id="309" r:id="rId26"/>
    <p:sldId id="310" r:id="rId27"/>
    <p:sldId id="357" r:id="rId28"/>
    <p:sldId id="358" r:id="rId29"/>
    <p:sldId id="335" r:id="rId30"/>
    <p:sldId id="34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kka, Alok (IWMI-Delhi)" initials="SA(" lastIdx="1" clrIdx="0">
    <p:extLst>
      <p:ext uri="{19B8F6BF-5375-455C-9EA6-DF929625EA0E}">
        <p15:presenceInfo xmlns:p15="http://schemas.microsoft.com/office/powerpoint/2012/main" userId="Sikka, Alok (IWMI-Delhi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503" autoAdjust="0"/>
    <p:restoredTop sz="94660"/>
  </p:normalViewPr>
  <p:slideViewPr>
    <p:cSldViewPr snapToGrid="0">
      <p:cViewPr varScale="1">
        <p:scale>
          <a:sx n="62" d="100"/>
          <a:sy n="62" d="100"/>
        </p:scale>
        <p:origin x="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3" d="100"/>
        <a:sy n="173" d="100"/>
      </p:scale>
      <p:origin x="0" y="-27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3601227260530478E-2"/>
          <c:y val="0.10287266151172875"/>
          <c:w val="0.88364473545145528"/>
          <c:h val="0.6739395895925486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% This year storage to last 10 years storage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Sheet1!$A$2:$A$18</c:f>
              <c:strCache>
                <c:ptCount val="17"/>
                <c:pt idx="0">
                  <c:v>AP</c:v>
                </c:pt>
                <c:pt idx="1">
                  <c:v>JHAR</c:v>
                </c:pt>
                <c:pt idx="2">
                  <c:v>GUJ</c:v>
                </c:pt>
                <c:pt idx="3">
                  <c:v>HP</c:v>
                </c:pt>
                <c:pt idx="4">
                  <c:v>KAR</c:v>
                </c:pt>
                <c:pt idx="5">
                  <c:v>KRL</c:v>
                </c:pt>
                <c:pt idx="6">
                  <c:v>MP</c:v>
                </c:pt>
                <c:pt idx="7">
                  <c:v>CHH</c:v>
                </c:pt>
                <c:pt idx="8">
                  <c:v>MAH</c:v>
                </c:pt>
                <c:pt idx="9">
                  <c:v>ORI</c:v>
                </c:pt>
                <c:pt idx="10">
                  <c:v>PUN</c:v>
                </c:pt>
                <c:pt idx="11">
                  <c:v>RAJ</c:v>
                </c:pt>
                <c:pt idx="12">
                  <c:v>TN</c:v>
                </c:pt>
                <c:pt idx="13">
                  <c:v>TRP</c:v>
                </c:pt>
                <c:pt idx="14">
                  <c:v>UP</c:v>
                </c:pt>
                <c:pt idx="15">
                  <c:v>UTT</c:v>
                </c:pt>
                <c:pt idx="16">
                  <c:v>WB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65</c:v>
                </c:pt>
                <c:pt idx="1">
                  <c:v>54</c:v>
                </c:pt>
                <c:pt idx="2">
                  <c:v>68</c:v>
                </c:pt>
                <c:pt idx="3">
                  <c:v>53</c:v>
                </c:pt>
                <c:pt idx="4">
                  <c:v>110</c:v>
                </c:pt>
                <c:pt idx="5">
                  <c:v>98</c:v>
                </c:pt>
                <c:pt idx="6">
                  <c:v>159</c:v>
                </c:pt>
                <c:pt idx="7">
                  <c:v>84</c:v>
                </c:pt>
                <c:pt idx="8">
                  <c:v>89</c:v>
                </c:pt>
                <c:pt idx="9">
                  <c:v>62</c:v>
                </c:pt>
                <c:pt idx="10">
                  <c:v>51</c:v>
                </c:pt>
                <c:pt idx="11">
                  <c:v>58</c:v>
                </c:pt>
                <c:pt idx="12">
                  <c:v>119</c:v>
                </c:pt>
                <c:pt idx="13">
                  <c:v>53</c:v>
                </c:pt>
                <c:pt idx="14">
                  <c:v>53</c:v>
                </c:pt>
                <c:pt idx="15">
                  <c:v>62</c:v>
                </c:pt>
                <c:pt idx="16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2-4825-AD00-D8785DEE94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9591056"/>
        <c:axId val="269593408"/>
      </c:barChart>
      <c:catAx>
        <c:axId val="269591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269593408"/>
        <c:crosses val="autoZero"/>
        <c:auto val="1"/>
        <c:lblAlgn val="ctr"/>
        <c:lblOffset val="100"/>
        <c:noMultiLvlLbl val="0"/>
      </c:catAx>
      <c:valAx>
        <c:axId val="269593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2695910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089420301324348"/>
          <c:y val="0.24850312804853292"/>
          <c:w val="0.32232209234101017"/>
          <c:h val="0.11954829917241279"/>
        </c:manualLayout>
      </c:layout>
      <c:overlay val="0"/>
      <c:txPr>
        <a:bodyPr/>
        <a:lstStyle/>
        <a:p>
          <a:pPr>
            <a:defRPr lang="en-IN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6T10:42:16.713" idx="1">
    <p:pos x="10" y="10"/>
    <p:text>Not sure if we show this slide as it is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9514D-5403-4C39-833B-0AA7E9E9AB1E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62E2195-6968-4125-8B16-D36E58CA8B17}">
      <dgm:prSet phldrT="[Text]"/>
      <dgm:spPr/>
      <dgm:t>
        <a:bodyPr/>
        <a:lstStyle/>
        <a:p>
          <a:r>
            <a:rPr lang="en-US" dirty="0" smtClean="0"/>
            <a:t>Drought risk assessment</a:t>
          </a:r>
          <a:endParaRPr lang="en-US" dirty="0"/>
        </a:p>
      </dgm:t>
    </dgm:pt>
    <dgm:pt modelId="{0BCBE8C8-9507-4833-AAEB-4F98FFF9F0FD}" type="parTrans" cxnId="{AF54580B-E5B7-472F-B403-37C29147D431}">
      <dgm:prSet/>
      <dgm:spPr/>
      <dgm:t>
        <a:bodyPr/>
        <a:lstStyle/>
        <a:p>
          <a:endParaRPr lang="en-US"/>
        </a:p>
      </dgm:t>
    </dgm:pt>
    <dgm:pt modelId="{1D7FC714-9B5C-4225-846F-06C36ABB8260}" type="sibTrans" cxnId="{AF54580B-E5B7-472F-B403-37C29147D431}">
      <dgm:prSet/>
      <dgm:spPr/>
      <dgm:t>
        <a:bodyPr/>
        <a:lstStyle/>
        <a:p>
          <a:endParaRPr lang="en-US"/>
        </a:p>
      </dgm:t>
    </dgm:pt>
    <dgm:pt modelId="{DD2CC0E8-DECE-4D6F-BD64-398BD0C5BFC0}">
      <dgm:prSet phldrT="[Text]"/>
      <dgm:spPr/>
      <dgm:t>
        <a:bodyPr/>
        <a:lstStyle/>
        <a:p>
          <a:r>
            <a:rPr lang="en-US" dirty="0" smtClean="0"/>
            <a:t>Rainfall deficit: Frequency, Severity and Timing</a:t>
          </a:r>
          <a:endParaRPr lang="en-US" dirty="0"/>
        </a:p>
      </dgm:t>
    </dgm:pt>
    <dgm:pt modelId="{4B2CE604-F356-48B6-BD91-927E8F1E0CE1}" type="parTrans" cxnId="{FEA83939-2DEB-46EF-B82E-D7BB8C57C5C7}">
      <dgm:prSet/>
      <dgm:spPr/>
      <dgm:t>
        <a:bodyPr/>
        <a:lstStyle/>
        <a:p>
          <a:endParaRPr lang="en-US"/>
        </a:p>
      </dgm:t>
    </dgm:pt>
    <dgm:pt modelId="{160A497D-A2A8-4CDB-8855-CAA055DB75B4}" type="sibTrans" cxnId="{FEA83939-2DEB-46EF-B82E-D7BB8C57C5C7}">
      <dgm:prSet/>
      <dgm:spPr/>
      <dgm:t>
        <a:bodyPr/>
        <a:lstStyle/>
        <a:p>
          <a:endParaRPr lang="en-US"/>
        </a:p>
      </dgm:t>
    </dgm:pt>
    <dgm:pt modelId="{A6C16C62-A3C6-43FF-A981-104C6157AB69}">
      <dgm:prSet phldrT="[Text]"/>
      <dgm:spPr/>
      <dgm:t>
        <a:bodyPr/>
        <a:lstStyle/>
        <a:p>
          <a:r>
            <a:rPr lang="en-US" dirty="0" smtClean="0"/>
            <a:t>Framework and indicators</a:t>
          </a:r>
          <a:endParaRPr lang="en-US" dirty="0"/>
        </a:p>
      </dgm:t>
    </dgm:pt>
    <dgm:pt modelId="{3AE5672D-6009-488C-9E5B-04920249C17B}" type="parTrans" cxnId="{FCD75BDB-7B15-4686-A15C-506155515333}">
      <dgm:prSet/>
      <dgm:spPr/>
      <dgm:t>
        <a:bodyPr/>
        <a:lstStyle/>
        <a:p>
          <a:endParaRPr lang="en-US"/>
        </a:p>
      </dgm:t>
    </dgm:pt>
    <dgm:pt modelId="{7B12256F-A24C-44CB-B268-1A67EEC44EFA}" type="sibTrans" cxnId="{FCD75BDB-7B15-4686-A15C-506155515333}">
      <dgm:prSet/>
      <dgm:spPr/>
      <dgm:t>
        <a:bodyPr/>
        <a:lstStyle/>
        <a:p>
          <a:endParaRPr lang="en-US"/>
        </a:p>
      </dgm:t>
    </dgm:pt>
    <dgm:pt modelId="{EC1BA302-C0E3-4300-8C0D-DA38F06F3167}">
      <dgm:prSet phldrT="[Text]"/>
      <dgm:spPr/>
      <dgm:t>
        <a:bodyPr/>
        <a:lstStyle/>
        <a:p>
          <a:r>
            <a:rPr lang="en-US" dirty="0" smtClean="0"/>
            <a:t>Indicators</a:t>
          </a:r>
          <a:endParaRPr lang="en-US" dirty="0"/>
        </a:p>
      </dgm:t>
    </dgm:pt>
    <dgm:pt modelId="{42D7D43E-6036-4330-9A19-F7B954D27596}" type="parTrans" cxnId="{E6D8A773-714C-456F-9A57-58A0FEE6E650}">
      <dgm:prSet/>
      <dgm:spPr/>
      <dgm:t>
        <a:bodyPr/>
        <a:lstStyle/>
        <a:p>
          <a:endParaRPr lang="en-US"/>
        </a:p>
      </dgm:t>
    </dgm:pt>
    <dgm:pt modelId="{7D732245-5AAD-44F1-B4AC-3523EE517C7A}" type="sibTrans" cxnId="{E6D8A773-714C-456F-9A57-58A0FEE6E650}">
      <dgm:prSet/>
      <dgm:spPr/>
      <dgm:t>
        <a:bodyPr/>
        <a:lstStyle/>
        <a:p>
          <a:endParaRPr lang="en-US"/>
        </a:p>
      </dgm:t>
    </dgm:pt>
    <dgm:pt modelId="{D064DA25-15CF-4A44-81F5-22C9BC0E8D81}">
      <dgm:prSet phldrT="[Text]"/>
      <dgm:spPr/>
      <dgm:t>
        <a:bodyPr/>
        <a:lstStyle/>
        <a:p>
          <a:endParaRPr lang="en-US" dirty="0"/>
        </a:p>
      </dgm:t>
    </dgm:pt>
    <dgm:pt modelId="{4CA09587-DC2A-4601-BAFB-13973F5AC91C}" type="parTrans" cxnId="{4309DF88-E8F3-41FF-A988-84B0674222A8}">
      <dgm:prSet/>
      <dgm:spPr/>
      <dgm:t>
        <a:bodyPr/>
        <a:lstStyle/>
        <a:p>
          <a:endParaRPr lang="en-US"/>
        </a:p>
      </dgm:t>
    </dgm:pt>
    <dgm:pt modelId="{C762BDCA-E922-44B8-83EA-47C6A6E08647}" type="sibTrans" cxnId="{4309DF88-E8F3-41FF-A988-84B0674222A8}">
      <dgm:prSet/>
      <dgm:spPr/>
      <dgm:t>
        <a:bodyPr/>
        <a:lstStyle/>
        <a:p>
          <a:endParaRPr lang="en-US"/>
        </a:p>
      </dgm:t>
    </dgm:pt>
    <dgm:pt modelId="{3A10283C-67D6-4DA8-A4BA-BCBB34305078}">
      <dgm:prSet phldrT="[Text]"/>
      <dgm:spPr/>
      <dgm:t>
        <a:bodyPr/>
        <a:lstStyle/>
        <a:p>
          <a:r>
            <a:rPr lang="en-US" dirty="0" smtClean="0"/>
            <a:t>Application</a:t>
          </a:r>
          <a:endParaRPr lang="en-US" dirty="0"/>
        </a:p>
      </dgm:t>
    </dgm:pt>
    <dgm:pt modelId="{46BFF8B5-7F35-48F7-B652-38D7127B8809}" type="parTrans" cxnId="{17C7AC2F-3FA5-4053-A61D-F9CCFE0FF4C6}">
      <dgm:prSet/>
      <dgm:spPr/>
      <dgm:t>
        <a:bodyPr/>
        <a:lstStyle/>
        <a:p>
          <a:endParaRPr lang="en-US"/>
        </a:p>
      </dgm:t>
    </dgm:pt>
    <dgm:pt modelId="{3E1C94D7-7769-4CAD-853C-8C27C0F4ECAD}" type="sibTrans" cxnId="{17C7AC2F-3FA5-4053-A61D-F9CCFE0FF4C6}">
      <dgm:prSet/>
      <dgm:spPr/>
      <dgm:t>
        <a:bodyPr/>
        <a:lstStyle/>
        <a:p>
          <a:endParaRPr lang="en-US"/>
        </a:p>
      </dgm:t>
    </dgm:pt>
    <dgm:pt modelId="{C07D1B0C-3167-4285-A103-6BE99DCA5597}">
      <dgm:prSet phldrT="[Text]"/>
      <dgm:spPr/>
      <dgm:t>
        <a:bodyPr/>
        <a:lstStyle/>
        <a:p>
          <a:r>
            <a:rPr lang="en-US" dirty="0" smtClean="0"/>
            <a:t>Apply to </a:t>
          </a:r>
          <a:r>
            <a:rPr lang="en-US" dirty="0" err="1" smtClean="0"/>
            <a:t>Agri</a:t>
          </a:r>
          <a:r>
            <a:rPr lang="en-US" dirty="0" smtClean="0"/>
            <a:t>-catchments</a:t>
          </a:r>
          <a:endParaRPr lang="en-US" dirty="0"/>
        </a:p>
      </dgm:t>
    </dgm:pt>
    <dgm:pt modelId="{891862C8-3DEA-41E0-A017-B05B12A597AF}" type="parTrans" cxnId="{B1C3596E-281E-4255-8C0A-A6DA7AAA4751}">
      <dgm:prSet/>
      <dgm:spPr/>
      <dgm:t>
        <a:bodyPr/>
        <a:lstStyle/>
        <a:p>
          <a:endParaRPr lang="en-US"/>
        </a:p>
      </dgm:t>
    </dgm:pt>
    <dgm:pt modelId="{BFD4ED3D-FB7C-4841-B2D7-45D2683A7AC7}" type="sibTrans" cxnId="{B1C3596E-281E-4255-8C0A-A6DA7AAA4751}">
      <dgm:prSet/>
      <dgm:spPr/>
      <dgm:t>
        <a:bodyPr/>
        <a:lstStyle/>
        <a:p>
          <a:endParaRPr lang="en-US"/>
        </a:p>
      </dgm:t>
    </dgm:pt>
    <dgm:pt modelId="{39229856-AFB2-4B65-8492-D22EE48BA04B}">
      <dgm:prSet phldrT="[Text]"/>
      <dgm:spPr/>
      <dgm:t>
        <a:bodyPr/>
        <a:lstStyle/>
        <a:p>
          <a:r>
            <a:rPr lang="en-US" dirty="0" smtClean="0"/>
            <a:t>Suggest and assess interventions</a:t>
          </a:r>
          <a:endParaRPr lang="en-US" dirty="0"/>
        </a:p>
      </dgm:t>
    </dgm:pt>
    <dgm:pt modelId="{AB20AEDD-73BE-4312-BE7F-64ED0BBDCD88}" type="parTrans" cxnId="{0A1C6782-DB7F-43F9-B0F1-CC1075537ECA}">
      <dgm:prSet/>
      <dgm:spPr/>
      <dgm:t>
        <a:bodyPr/>
        <a:lstStyle/>
        <a:p>
          <a:endParaRPr lang="en-US"/>
        </a:p>
      </dgm:t>
    </dgm:pt>
    <dgm:pt modelId="{B84C3304-19BC-4B60-B54E-3A788946DCB2}" type="sibTrans" cxnId="{0A1C6782-DB7F-43F9-B0F1-CC1075537ECA}">
      <dgm:prSet/>
      <dgm:spPr/>
      <dgm:t>
        <a:bodyPr/>
        <a:lstStyle/>
        <a:p>
          <a:endParaRPr lang="en-US"/>
        </a:p>
      </dgm:t>
    </dgm:pt>
    <dgm:pt modelId="{6D39A7C8-E8D4-4B8F-A5E9-7DFE0520BA7C}">
      <dgm:prSet phldrT="[Text]"/>
      <dgm:spPr/>
      <dgm:t>
        <a:bodyPr/>
        <a:lstStyle/>
        <a:p>
          <a:r>
            <a:rPr lang="en-US" dirty="0" smtClean="0"/>
            <a:t>What and how to measure</a:t>
          </a:r>
          <a:endParaRPr lang="en-US" dirty="0"/>
        </a:p>
      </dgm:t>
    </dgm:pt>
    <dgm:pt modelId="{DA6C52BE-13E8-4473-8EFB-4B65A6C62F23}" type="parTrans" cxnId="{2CEBCDB9-3FDE-42C3-B81A-264844E8DE53}">
      <dgm:prSet/>
      <dgm:spPr/>
      <dgm:t>
        <a:bodyPr/>
        <a:lstStyle/>
        <a:p>
          <a:endParaRPr lang="en-US"/>
        </a:p>
      </dgm:t>
    </dgm:pt>
    <dgm:pt modelId="{DAFA307D-1485-4CC0-98C8-398B70842D2E}" type="sibTrans" cxnId="{2CEBCDB9-3FDE-42C3-B81A-264844E8DE53}">
      <dgm:prSet/>
      <dgm:spPr/>
      <dgm:t>
        <a:bodyPr/>
        <a:lstStyle/>
        <a:p>
          <a:endParaRPr lang="en-US"/>
        </a:p>
      </dgm:t>
    </dgm:pt>
    <dgm:pt modelId="{6AA35EE4-01D9-4E19-9153-70B883D25ACA}">
      <dgm:prSet phldrT="[Text]"/>
      <dgm:spPr/>
      <dgm:t>
        <a:bodyPr/>
        <a:lstStyle/>
        <a:p>
          <a:r>
            <a:rPr lang="en-US" dirty="0" smtClean="0"/>
            <a:t>Hydrology drought</a:t>
          </a:r>
          <a:endParaRPr lang="en-US" dirty="0"/>
        </a:p>
      </dgm:t>
    </dgm:pt>
    <dgm:pt modelId="{A19FCBDE-43C7-4273-AE9E-3BACB4BCB492}" type="parTrans" cxnId="{2546243D-D7F2-4540-9C14-85415BF8DB74}">
      <dgm:prSet/>
      <dgm:spPr/>
      <dgm:t>
        <a:bodyPr/>
        <a:lstStyle/>
        <a:p>
          <a:endParaRPr lang="en-US"/>
        </a:p>
      </dgm:t>
    </dgm:pt>
    <dgm:pt modelId="{9C09F14C-FBF6-4758-BAB7-B9AC970FD00B}" type="sibTrans" cxnId="{2546243D-D7F2-4540-9C14-85415BF8DB74}">
      <dgm:prSet/>
      <dgm:spPr/>
      <dgm:t>
        <a:bodyPr/>
        <a:lstStyle/>
        <a:p>
          <a:endParaRPr lang="en-US"/>
        </a:p>
      </dgm:t>
    </dgm:pt>
    <dgm:pt modelId="{A0E478F5-67D0-4CFC-9700-04DC68262CFE}">
      <dgm:prSet phldrT="[Text]"/>
      <dgm:spPr/>
      <dgm:t>
        <a:bodyPr/>
        <a:lstStyle/>
        <a:p>
          <a:r>
            <a:rPr lang="en-US" dirty="0" smtClean="0"/>
            <a:t>Conceptual framework</a:t>
          </a:r>
          <a:endParaRPr lang="en-US" dirty="0"/>
        </a:p>
      </dgm:t>
    </dgm:pt>
    <dgm:pt modelId="{9A8DE526-58E9-4468-A248-C3202B1A260A}" type="parTrans" cxnId="{F4ACC21F-BF75-472A-B599-769F5EB4A437}">
      <dgm:prSet/>
      <dgm:spPr/>
      <dgm:t>
        <a:bodyPr/>
        <a:lstStyle/>
        <a:p>
          <a:endParaRPr lang="en-US"/>
        </a:p>
      </dgm:t>
    </dgm:pt>
    <dgm:pt modelId="{258AA385-5655-4F83-BF3A-2EE82A94139F}" type="sibTrans" cxnId="{F4ACC21F-BF75-472A-B599-769F5EB4A437}">
      <dgm:prSet/>
      <dgm:spPr/>
      <dgm:t>
        <a:bodyPr/>
        <a:lstStyle/>
        <a:p>
          <a:endParaRPr lang="en-US"/>
        </a:p>
      </dgm:t>
    </dgm:pt>
    <dgm:pt modelId="{19E0E585-3BCC-4646-AC86-B037262D59C9}">
      <dgm:prSet phldrT="[Text]"/>
      <dgm:spPr/>
      <dgm:t>
        <a:bodyPr/>
        <a:lstStyle/>
        <a:p>
          <a:r>
            <a:rPr lang="en-US" dirty="0" smtClean="0"/>
            <a:t>Water balance tool</a:t>
          </a:r>
          <a:endParaRPr lang="en-US" dirty="0"/>
        </a:p>
      </dgm:t>
    </dgm:pt>
    <dgm:pt modelId="{700C2DB3-7CC5-4E1F-A173-B111A2C86344}" type="parTrans" cxnId="{3DD21ECD-02D3-40F2-9121-D944EE25EF49}">
      <dgm:prSet/>
      <dgm:spPr/>
    </dgm:pt>
    <dgm:pt modelId="{AABB85CC-6DB0-445F-95BC-B77C678E7297}" type="sibTrans" cxnId="{3DD21ECD-02D3-40F2-9121-D944EE25EF49}">
      <dgm:prSet/>
      <dgm:spPr/>
    </dgm:pt>
    <dgm:pt modelId="{EC88EF66-7670-4232-BDC6-649B033C344D}" type="pres">
      <dgm:prSet presAssocID="{A1D9514D-5403-4C39-833B-0AA7E9E9AB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518699-ED78-4357-8110-6A9DDE92B084}" type="pres">
      <dgm:prSet presAssocID="{A1D9514D-5403-4C39-833B-0AA7E9E9AB1E}" presName="tSp" presStyleCnt="0"/>
      <dgm:spPr/>
    </dgm:pt>
    <dgm:pt modelId="{D8820F88-4C03-47B3-AA88-329A2137B7E5}" type="pres">
      <dgm:prSet presAssocID="{A1D9514D-5403-4C39-833B-0AA7E9E9AB1E}" presName="bSp" presStyleCnt="0"/>
      <dgm:spPr/>
    </dgm:pt>
    <dgm:pt modelId="{71AE6450-CA3F-41A1-9FDF-3C7BFA08F2D1}" type="pres">
      <dgm:prSet presAssocID="{A1D9514D-5403-4C39-833B-0AA7E9E9AB1E}" presName="process" presStyleCnt="0"/>
      <dgm:spPr/>
    </dgm:pt>
    <dgm:pt modelId="{3497AA20-FF4E-4452-9715-FD8A6974190C}" type="pres">
      <dgm:prSet presAssocID="{462E2195-6968-4125-8B16-D36E58CA8B17}" presName="composite1" presStyleCnt="0"/>
      <dgm:spPr/>
    </dgm:pt>
    <dgm:pt modelId="{E8B174A8-808F-4E2B-BE88-3C1FD9A4B792}" type="pres">
      <dgm:prSet presAssocID="{462E2195-6968-4125-8B16-D36E58CA8B17}" presName="dummyNode1" presStyleLbl="node1" presStyleIdx="0" presStyleCnt="3"/>
      <dgm:spPr/>
    </dgm:pt>
    <dgm:pt modelId="{1237D7F5-C926-456B-B7A6-00F4E0ABAB44}" type="pres">
      <dgm:prSet presAssocID="{462E2195-6968-4125-8B16-D36E58CA8B17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EF155-361B-4F2C-B94C-0A72E8F39439}" type="pres">
      <dgm:prSet presAssocID="{462E2195-6968-4125-8B16-D36E58CA8B1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3356D-F7EA-489C-966C-ED9086B3A5F2}" type="pres">
      <dgm:prSet presAssocID="{462E2195-6968-4125-8B16-D36E58CA8B17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2F69C9-FEC8-4255-B073-BF9A61BBCA49}" type="pres">
      <dgm:prSet presAssocID="{462E2195-6968-4125-8B16-D36E58CA8B17}" presName="connSite1" presStyleCnt="0"/>
      <dgm:spPr/>
    </dgm:pt>
    <dgm:pt modelId="{6F68FE72-281B-4A60-AF36-2E8D3DC9AB53}" type="pres">
      <dgm:prSet presAssocID="{1D7FC714-9B5C-4225-846F-06C36ABB8260}" presName="Name9" presStyleLbl="sibTrans2D1" presStyleIdx="0" presStyleCnt="2"/>
      <dgm:spPr/>
      <dgm:t>
        <a:bodyPr/>
        <a:lstStyle/>
        <a:p>
          <a:endParaRPr lang="en-US"/>
        </a:p>
      </dgm:t>
    </dgm:pt>
    <dgm:pt modelId="{662C0B40-F264-4204-85D0-265471222D42}" type="pres">
      <dgm:prSet presAssocID="{A6C16C62-A3C6-43FF-A981-104C6157AB69}" presName="composite2" presStyleCnt="0"/>
      <dgm:spPr/>
    </dgm:pt>
    <dgm:pt modelId="{99387CCB-2F60-4F5B-9F8E-C15F1D4903D1}" type="pres">
      <dgm:prSet presAssocID="{A6C16C62-A3C6-43FF-A981-104C6157AB69}" presName="dummyNode2" presStyleLbl="node1" presStyleIdx="0" presStyleCnt="3"/>
      <dgm:spPr/>
    </dgm:pt>
    <dgm:pt modelId="{621649CC-9DD1-4C0D-85E9-808BFAF2CA9A}" type="pres">
      <dgm:prSet presAssocID="{A6C16C62-A3C6-43FF-A981-104C6157AB69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68275-7DB9-41B9-BCDC-C6564CF6A59E}" type="pres">
      <dgm:prSet presAssocID="{A6C16C62-A3C6-43FF-A981-104C6157AB69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26894-54A5-49F3-B9AC-55E3B6759C15}" type="pres">
      <dgm:prSet presAssocID="{A6C16C62-A3C6-43FF-A981-104C6157AB69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35C85-4597-4ED5-8893-DDC1B10EFAED}" type="pres">
      <dgm:prSet presAssocID="{A6C16C62-A3C6-43FF-A981-104C6157AB69}" presName="connSite2" presStyleCnt="0"/>
      <dgm:spPr/>
    </dgm:pt>
    <dgm:pt modelId="{880B8F79-FA03-4EE8-9162-F94E4E0E4589}" type="pres">
      <dgm:prSet presAssocID="{7B12256F-A24C-44CB-B268-1A67EEC44EFA}" presName="Name18" presStyleLbl="sibTrans2D1" presStyleIdx="1" presStyleCnt="2"/>
      <dgm:spPr/>
      <dgm:t>
        <a:bodyPr/>
        <a:lstStyle/>
        <a:p>
          <a:endParaRPr lang="en-US"/>
        </a:p>
      </dgm:t>
    </dgm:pt>
    <dgm:pt modelId="{A6A746C7-9368-4416-A183-B383116FB0ED}" type="pres">
      <dgm:prSet presAssocID="{3A10283C-67D6-4DA8-A4BA-BCBB34305078}" presName="composite1" presStyleCnt="0"/>
      <dgm:spPr/>
    </dgm:pt>
    <dgm:pt modelId="{7CAF3385-7C87-41AD-8E5F-D393E5932861}" type="pres">
      <dgm:prSet presAssocID="{3A10283C-67D6-4DA8-A4BA-BCBB34305078}" presName="dummyNode1" presStyleLbl="node1" presStyleIdx="1" presStyleCnt="3"/>
      <dgm:spPr/>
    </dgm:pt>
    <dgm:pt modelId="{D5900D54-6886-469E-969A-19053B7B806C}" type="pres">
      <dgm:prSet presAssocID="{3A10283C-67D6-4DA8-A4BA-BCBB34305078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7CB67-2FDF-4A4C-BD8A-28F48325888D}" type="pres">
      <dgm:prSet presAssocID="{3A10283C-67D6-4DA8-A4BA-BCBB34305078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8A0F4-8851-4309-968D-C8CB3522C0FD}" type="pres">
      <dgm:prSet presAssocID="{3A10283C-67D6-4DA8-A4BA-BCBB3430507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25F764-4882-4662-A6C0-9B7FB3F226BF}" type="pres">
      <dgm:prSet presAssocID="{3A10283C-67D6-4DA8-A4BA-BCBB34305078}" presName="connSite1" presStyleCnt="0"/>
      <dgm:spPr/>
    </dgm:pt>
  </dgm:ptLst>
  <dgm:cxnLst>
    <dgm:cxn modelId="{165F1A30-C415-4A01-BB17-456584194207}" type="presOf" srcId="{D064DA25-15CF-4A44-81F5-22C9BC0E8D81}" destId="{7FA68275-7DB9-41B9-BCDC-C6564CF6A59E}" srcOrd="1" destOrd="3" presId="urn:microsoft.com/office/officeart/2005/8/layout/hProcess4"/>
    <dgm:cxn modelId="{7A72061B-348A-49DD-AE6C-EA0790F5EE41}" type="presOf" srcId="{D064DA25-15CF-4A44-81F5-22C9BC0E8D81}" destId="{621649CC-9DD1-4C0D-85E9-808BFAF2CA9A}" srcOrd="0" destOrd="3" presId="urn:microsoft.com/office/officeart/2005/8/layout/hProcess4"/>
    <dgm:cxn modelId="{FEA83939-2DEB-46EF-B82E-D7BB8C57C5C7}" srcId="{462E2195-6968-4125-8B16-D36E58CA8B17}" destId="{DD2CC0E8-DECE-4D6F-BD64-398BD0C5BFC0}" srcOrd="0" destOrd="0" parTransId="{4B2CE604-F356-48B6-BD91-927E8F1E0CE1}" sibTransId="{160A497D-A2A8-4CDB-8855-CAA055DB75B4}"/>
    <dgm:cxn modelId="{64A9FB11-6316-438F-94A6-B79124B5E8A1}" type="presOf" srcId="{C07D1B0C-3167-4285-A103-6BE99DCA5597}" destId="{D5900D54-6886-469E-969A-19053B7B806C}" srcOrd="0" destOrd="1" presId="urn:microsoft.com/office/officeart/2005/8/layout/hProcess4"/>
    <dgm:cxn modelId="{505C341F-5791-4B3F-B855-1A4F7F6CE6DD}" type="presOf" srcId="{19E0E585-3BCC-4646-AC86-B037262D59C9}" destId="{8F47CB67-2FDF-4A4C-BD8A-28F48325888D}" srcOrd="1" destOrd="0" presId="urn:microsoft.com/office/officeart/2005/8/layout/hProcess4"/>
    <dgm:cxn modelId="{AF54580B-E5B7-472F-B403-37C29147D431}" srcId="{A1D9514D-5403-4C39-833B-0AA7E9E9AB1E}" destId="{462E2195-6968-4125-8B16-D36E58CA8B17}" srcOrd="0" destOrd="0" parTransId="{0BCBE8C8-9507-4833-AAEB-4F98FFF9F0FD}" sibTransId="{1D7FC714-9B5C-4225-846F-06C36ABB8260}"/>
    <dgm:cxn modelId="{689DE1A1-87A2-41FA-BBFD-DDFF008B9959}" type="presOf" srcId="{6AA35EE4-01D9-4E19-9153-70B883D25ACA}" destId="{1237D7F5-C926-456B-B7A6-00F4E0ABAB44}" srcOrd="0" destOrd="1" presId="urn:microsoft.com/office/officeart/2005/8/layout/hProcess4"/>
    <dgm:cxn modelId="{AE676466-9B99-48CE-989F-6A53250B18BB}" type="presOf" srcId="{DD2CC0E8-DECE-4D6F-BD64-398BD0C5BFC0}" destId="{1237D7F5-C926-456B-B7A6-00F4E0ABAB44}" srcOrd="0" destOrd="0" presId="urn:microsoft.com/office/officeart/2005/8/layout/hProcess4"/>
    <dgm:cxn modelId="{C19EF34D-3810-49D2-9BB2-8A627CDFEDB1}" type="presOf" srcId="{C07D1B0C-3167-4285-A103-6BE99DCA5597}" destId="{8F47CB67-2FDF-4A4C-BD8A-28F48325888D}" srcOrd="1" destOrd="1" presId="urn:microsoft.com/office/officeart/2005/8/layout/hProcess4"/>
    <dgm:cxn modelId="{A76634AF-6F71-4EB9-A7D4-535C44329B6A}" type="presOf" srcId="{3A10283C-67D6-4DA8-A4BA-BCBB34305078}" destId="{0818A0F4-8851-4309-968D-C8CB3522C0FD}" srcOrd="0" destOrd="0" presId="urn:microsoft.com/office/officeart/2005/8/layout/hProcess4"/>
    <dgm:cxn modelId="{17C7AC2F-3FA5-4053-A61D-F9CCFE0FF4C6}" srcId="{A1D9514D-5403-4C39-833B-0AA7E9E9AB1E}" destId="{3A10283C-67D6-4DA8-A4BA-BCBB34305078}" srcOrd="2" destOrd="0" parTransId="{46BFF8B5-7F35-48F7-B652-38D7127B8809}" sibTransId="{3E1C94D7-7769-4CAD-853C-8C27C0F4ECAD}"/>
    <dgm:cxn modelId="{C11CA544-07F0-4426-AD64-DEDDF911FA19}" type="presOf" srcId="{EC1BA302-C0E3-4300-8C0D-DA38F06F3167}" destId="{621649CC-9DD1-4C0D-85E9-808BFAF2CA9A}" srcOrd="0" destOrd="1" presId="urn:microsoft.com/office/officeart/2005/8/layout/hProcess4"/>
    <dgm:cxn modelId="{9214B832-C05B-4BFB-BBA8-BAD66ECCE100}" type="presOf" srcId="{A1D9514D-5403-4C39-833B-0AA7E9E9AB1E}" destId="{EC88EF66-7670-4232-BDC6-649B033C344D}" srcOrd="0" destOrd="0" presId="urn:microsoft.com/office/officeart/2005/8/layout/hProcess4"/>
    <dgm:cxn modelId="{559DD591-932F-4760-B03F-D40EDE3A2E3A}" type="presOf" srcId="{39229856-AFB2-4B65-8492-D22EE48BA04B}" destId="{8F47CB67-2FDF-4A4C-BD8A-28F48325888D}" srcOrd="1" destOrd="2" presId="urn:microsoft.com/office/officeart/2005/8/layout/hProcess4"/>
    <dgm:cxn modelId="{FCD75BDB-7B15-4686-A15C-506155515333}" srcId="{A1D9514D-5403-4C39-833B-0AA7E9E9AB1E}" destId="{A6C16C62-A3C6-43FF-A981-104C6157AB69}" srcOrd="1" destOrd="0" parTransId="{3AE5672D-6009-488C-9E5B-04920249C17B}" sibTransId="{7B12256F-A24C-44CB-B268-1A67EEC44EFA}"/>
    <dgm:cxn modelId="{C449F3FB-4F0B-4F7A-B79C-3810648727F2}" type="presOf" srcId="{39229856-AFB2-4B65-8492-D22EE48BA04B}" destId="{D5900D54-6886-469E-969A-19053B7B806C}" srcOrd="0" destOrd="2" presId="urn:microsoft.com/office/officeart/2005/8/layout/hProcess4"/>
    <dgm:cxn modelId="{B1C3596E-281E-4255-8C0A-A6DA7AAA4751}" srcId="{3A10283C-67D6-4DA8-A4BA-BCBB34305078}" destId="{C07D1B0C-3167-4285-A103-6BE99DCA5597}" srcOrd="1" destOrd="0" parTransId="{891862C8-3DEA-41E0-A017-B05B12A597AF}" sibTransId="{BFD4ED3D-FB7C-4841-B2D7-45D2683A7AC7}"/>
    <dgm:cxn modelId="{B6C912EA-1092-4FD5-ADAA-507C3068C220}" type="presOf" srcId="{DD2CC0E8-DECE-4D6F-BD64-398BD0C5BFC0}" destId="{7E7EF155-361B-4F2C-B94C-0A72E8F39439}" srcOrd="1" destOrd="0" presId="urn:microsoft.com/office/officeart/2005/8/layout/hProcess4"/>
    <dgm:cxn modelId="{F940EBD4-8CED-476A-969E-7383BDD6A5EE}" type="presOf" srcId="{A0E478F5-67D0-4CFC-9700-04DC68262CFE}" destId="{7FA68275-7DB9-41B9-BCDC-C6564CF6A59E}" srcOrd="1" destOrd="0" presId="urn:microsoft.com/office/officeart/2005/8/layout/hProcess4"/>
    <dgm:cxn modelId="{C67A2B8E-19A9-4C13-BA9E-0E6A1F7A284A}" type="presOf" srcId="{1D7FC714-9B5C-4225-846F-06C36ABB8260}" destId="{6F68FE72-281B-4A60-AF36-2E8D3DC9AB53}" srcOrd="0" destOrd="0" presId="urn:microsoft.com/office/officeart/2005/8/layout/hProcess4"/>
    <dgm:cxn modelId="{0A1C6782-DB7F-43F9-B0F1-CC1075537ECA}" srcId="{3A10283C-67D6-4DA8-A4BA-BCBB34305078}" destId="{39229856-AFB2-4B65-8492-D22EE48BA04B}" srcOrd="2" destOrd="0" parTransId="{AB20AEDD-73BE-4312-BE7F-64ED0BBDCD88}" sibTransId="{B84C3304-19BC-4B60-B54E-3A788946DCB2}"/>
    <dgm:cxn modelId="{A8601B10-5067-4368-9366-1E0CBDE2903C}" type="presOf" srcId="{A0E478F5-67D0-4CFC-9700-04DC68262CFE}" destId="{621649CC-9DD1-4C0D-85E9-808BFAF2CA9A}" srcOrd="0" destOrd="0" presId="urn:microsoft.com/office/officeart/2005/8/layout/hProcess4"/>
    <dgm:cxn modelId="{4309DF88-E8F3-41FF-A988-84B0674222A8}" srcId="{A6C16C62-A3C6-43FF-A981-104C6157AB69}" destId="{D064DA25-15CF-4A44-81F5-22C9BC0E8D81}" srcOrd="3" destOrd="0" parTransId="{4CA09587-DC2A-4601-BAFB-13973F5AC91C}" sibTransId="{C762BDCA-E922-44B8-83EA-47C6A6E08647}"/>
    <dgm:cxn modelId="{3DD21ECD-02D3-40F2-9121-D944EE25EF49}" srcId="{3A10283C-67D6-4DA8-A4BA-BCBB34305078}" destId="{19E0E585-3BCC-4646-AC86-B037262D59C9}" srcOrd="0" destOrd="0" parTransId="{700C2DB3-7CC5-4E1F-A173-B111A2C86344}" sibTransId="{AABB85CC-6DB0-445F-95BC-B77C678E7297}"/>
    <dgm:cxn modelId="{12DC2EC3-D211-4FBF-B24E-DE69C0CAFEBA}" type="presOf" srcId="{6D39A7C8-E8D4-4B8F-A5E9-7DFE0520BA7C}" destId="{621649CC-9DD1-4C0D-85E9-808BFAF2CA9A}" srcOrd="0" destOrd="2" presId="urn:microsoft.com/office/officeart/2005/8/layout/hProcess4"/>
    <dgm:cxn modelId="{2CEBCDB9-3FDE-42C3-B81A-264844E8DE53}" srcId="{A6C16C62-A3C6-43FF-A981-104C6157AB69}" destId="{6D39A7C8-E8D4-4B8F-A5E9-7DFE0520BA7C}" srcOrd="2" destOrd="0" parTransId="{DA6C52BE-13E8-4473-8EFB-4B65A6C62F23}" sibTransId="{DAFA307D-1485-4CC0-98C8-398B70842D2E}"/>
    <dgm:cxn modelId="{A356ADEF-6294-47BF-9058-18A20C65D284}" type="presOf" srcId="{A6C16C62-A3C6-43FF-A981-104C6157AB69}" destId="{E7026894-54A5-49F3-B9AC-55E3B6759C15}" srcOrd="0" destOrd="0" presId="urn:microsoft.com/office/officeart/2005/8/layout/hProcess4"/>
    <dgm:cxn modelId="{2546243D-D7F2-4540-9C14-85415BF8DB74}" srcId="{462E2195-6968-4125-8B16-D36E58CA8B17}" destId="{6AA35EE4-01D9-4E19-9153-70B883D25ACA}" srcOrd="1" destOrd="0" parTransId="{A19FCBDE-43C7-4273-AE9E-3BACB4BCB492}" sibTransId="{9C09F14C-FBF6-4758-BAB7-B9AC970FD00B}"/>
    <dgm:cxn modelId="{8DEC93E9-2A30-4B9D-BB20-E89E675FBD02}" type="presOf" srcId="{19E0E585-3BCC-4646-AC86-B037262D59C9}" destId="{D5900D54-6886-469E-969A-19053B7B806C}" srcOrd="0" destOrd="0" presId="urn:microsoft.com/office/officeart/2005/8/layout/hProcess4"/>
    <dgm:cxn modelId="{F4ACC21F-BF75-472A-B599-769F5EB4A437}" srcId="{A6C16C62-A3C6-43FF-A981-104C6157AB69}" destId="{A0E478F5-67D0-4CFC-9700-04DC68262CFE}" srcOrd="0" destOrd="0" parTransId="{9A8DE526-58E9-4468-A248-C3202B1A260A}" sibTransId="{258AA385-5655-4F83-BF3A-2EE82A94139F}"/>
    <dgm:cxn modelId="{9A2DCC20-8408-43B0-8429-E8F01472ED03}" type="presOf" srcId="{7B12256F-A24C-44CB-B268-1A67EEC44EFA}" destId="{880B8F79-FA03-4EE8-9162-F94E4E0E4589}" srcOrd="0" destOrd="0" presId="urn:microsoft.com/office/officeart/2005/8/layout/hProcess4"/>
    <dgm:cxn modelId="{533A22B6-05E9-422C-BD25-BDD13D662B34}" type="presOf" srcId="{EC1BA302-C0E3-4300-8C0D-DA38F06F3167}" destId="{7FA68275-7DB9-41B9-BCDC-C6564CF6A59E}" srcOrd="1" destOrd="1" presId="urn:microsoft.com/office/officeart/2005/8/layout/hProcess4"/>
    <dgm:cxn modelId="{0D227C4A-CA83-4860-B5A6-ABD28E8A1426}" type="presOf" srcId="{6AA35EE4-01D9-4E19-9153-70B883D25ACA}" destId="{7E7EF155-361B-4F2C-B94C-0A72E8F39439}" srcOrd="1" destOrd="1" presId="urn:microsoft.com/office/officeart/2005/8/layout/hProcess4"/>
    <dgm:cxn modelId="{2E76FDE7-64B9-45FB-9F61-B98AEF8F5088}" type="presOf" srcId="{462E2195-6968-4125-8B16-D36E58CA8B17}" destId="{2DC3356D-F7EA-489C-966C-ED9086B3A5F2}" srcOrd="0" destOrd="0" presId="urn:microsoft.com/office/officeart/2005/8/layout/hProcess4"/>
    <dgm:cxn modelId="{DD953883-5EBE-442C-8589-137A1935D190}" type="presOf" srcId="{6D39A7C8-E8D4-4B8F-A5E9-7DFE0520BA7C}" destId="{7FA68275-7DB9-41B9-BCDC-C6564CF6A59E}" srcOrd="1" destOrd="2" presId="urn:microsoft.com/office/officeart/2005/8/layout/hProcess4"/>
    <dgm:cxn modelId="{E6D8A773-714C-456F-9A57-58A0FEE6E650}" srcId="{A6C16C62-A3C6-43FF-A981-104C6157AB69}" destId="{EC1BA302-C0E3-4300-8C0D-DA38F06F3167}" srcOrd="1" destOrd="0" parTransId="{42D7D43E-6036-4330-9A19-F7B954D27596}" sibTransId="{7D732245-5AAD-44F1-B4AC-3523EE517C7A}"/>
    <dgm:cxn modelId="{3826032C-E94F-42D9-BBC0-E3D139ECB609}" type="presParOf" srcId="{EC88EF66-7670-4232-BDC6-649B033C344D}" destId="{85518699-ED78-4357-8110-6A9DDE92B084}" srcOrd="0" destOrd="0" presId="urn:microsoft.com/office/officeart/2005/8/layout/hProcess4"/>
    <dgm:cxn modelId="{2721D6AA-1E8C-4022-A9EB-0E080ED15ECA}" type="presParOf" srcId="{EC88EF66-7670-4232-BDC6-649B033C344D}" destId="{D8820F88-4C03-47B3-AA88-329A2137B7E5}" srcOrd="1" destOrd="0" presId="urn:microsoft.com/office/officeart/2005/8/layout/hProcess4"/>
    <dgm:cxn modelId="{1C427FA1-78C6-4147-9BDF-D4168A1BAE48}" type="presParOf" srcId="{EC88EF66-7670-4232-BDC6-649B033C344D}" destId="{71AE6450-CA3F-41A1-9FDF-3C7BFA08F2D1}" srcOrd="2" destOrd="0" presId="urn:microsoft.com/office/officeart/2005/8/layout/hProcess4"/>
    <dgm:cxn modelId="{51B5700A-192B-4623-8859-39752442B3F4}" type="presParOf" srcId="{71AE6450-CA3F-41A1-9FDF-3C7BFA08F2D1}" destId="{3497AA20-FF4E-4452-9715-FD8A6974190C}" srcOrd="0" destOrd="0" presId="urn:microsoft.com/office/officeart/2005/8/layout/hProcess4"/>
    <dgm:cxn modelId="{5DC96751-FECF-4AAF-93C1-BCF4145A3122}" type="presParOf" srcId="{3497AA20-FF4E-4452-9715-FD8A6974190C}" destId="{E8B174A8-808F-4E2B-BE88-3C1FD9A4B792}" srcOrd="0" destOrd="0" presId="urn:microsoft.com/office/officeart/2005/8/layout/hProcess4"/>
    <dgm:cxn modelId="{DB07FF46-EB04-49C9-B47B-041CA4EABCAE}" type="presParOf" srcId="{3497AA20-FF4E-4452-9715-FD8A6974190C}" destId="{1237D7F5-C926-456B-B7A6-00F4E0ABAB44}" srcOrd="1" destOrd="0" presId="urn:microsoft.com/office/officeart/2005/8/layout/hProcess4"/>
    <dgm:cxn modelId="{0D39E7B7-BD6F-4694-831F-57EDC51D6C30}" type="presParOf" srcId="{3497AA20-FF4E-4452-9715-FD8A6974190C}" destId="{7E7EF155-361B-4F2C-B94C-0A72E8F39439}" srcOrd="2" destOrd="0" presId="urn:microsoft.com/office/officeart/2005/8/layout/hProcess4"/>
    <dgm:cxn modelId="{4B13DEBB-198F-4B3B-AFD5-1D0B9DAB807B}" type="presParOf" srcId="{3497AA20-FF4E-4452-9715-FD8A6974190C}" destId="{2DC3356D-F7EA-489C-966C-ED9086B3A5F2}" srcOrd="3" destOrd="0" presId="urn:microsoft.com/office/officeart/2005/8/layout/hProcess4"/>
    <dgm:cxn modelId="{1F445E88-66E9-4A8C-9BE3-426698484E7E}" type="presParOf" srcId="{3497AA20-FF4E-4452-9715-FD8A6974190C}" destId="{372F69C9-FEC8-4255-B073-BF9A61BBCA49}" srcOrd="4" destOrd="0" presId="urn:microsoft.com/office/officeart/2005/8/layout/hProcess4"/>
    <dgm:cxn modelId="{51B75F6E-4AF8-4539-B516-5C2217257B27}" type="presParOf" srcId="{71AE6450-CA3F-41A1-9FDF-3C7BFA08F2D1}" destId="{6F68FE72-281B-4A60-AF36-2E8D3DC9AB53}" srcOrd="1" destOrd="0" presId="urn:microsoft.com/office/officeart/2005/8/layout/hProcess4"/>
    <dgm:cxn modelId="{638E4627-48D6-4C79-AFA7-409F8F951BFA}" type="presParOf" srcId="{71AE6450-CA3F-41A1-9FDF-3C7BFA08F2D1}" destId="{662C0B40-F264-4204-85D0-265471222D42}" srcOrd="2" destOrd="0" presId="urn:microsoft.com/office/officeart/2005/8/layout/hProcess4"/>
    <dgm:cxn modelId="{89DD04CD-7E58-4CE5-9A3C-8D20A737F072}" type="presParOf" srcId="{662C0B40-F264-4204-85D0-265471222D42}" destId="{99387CCB-2F60-4F5B-9F8E-C15F1D4903D1}" srcOrd="0" destOrd="0" presId="urn:microsoft.com/office/officeart/2005/8/layout/hProcess4"/>
    <dgm:cxn modelId="{2C4DBFC6-B967-4A60-A08E-4F71DA85456B}" type="presParOf" srcId="{662C0B40-F264-4204-85D0-265471222D42}" destId="{621649CC-9DD1-4C0D-85E9-808BFAF2CA9A}" srcOrd="1" destOrd="0" presId="urn:microsoft.com/office/officeart/2005/8/layout/hProcess4"/>
    <dgm:cxn modelId="{F6DB87D7-6C1B-4318-9824-B3249354F814}" type="presParOf" srcId="{662C0B40-F264-4204-85D0-265471222D42}" destId="{7FA68275-7DB9-41B9-BCDC-C6564CF6A59E}" srcOrd="2" destOrd="0" presId="urn:microsoft.com/office/officeart/2005/8/layout/hProcess4"/>
    <dgm:cxn modelId="{35DA67A3-4E52-44A6-976F-AF17A5E70965}" type="presParOf" srcId="{662C0B40-F264-4204-85D0-265471222D42}" destId="{E7026894-54A5-49F3-B9AC-55E3B6759C15}" srcOrd="3" destOrd="0" presId="urn:microsoft.com/office/officeart/2005/8/layout/hProcess4"/>
    <dgm:cxn modelId="{8385CFA4-B2BB-41FF-8BB2-7E27D1756FDD}" type="presParOf" srcId="{662C0B40-F264-4204-85D0-265471222D42}" destId="{D7635C85-4597-4ED5-8893-DDC1B10EFAED}" srcOrd="4" destOrd="0" presId="urn:microsoft.com/office/officeart/2005/8/layout/hProcess4"/>
    <dgm:cxn modelId="{C25C8A82-C1E3-4883-BB60-231434BF68AF}" type="presParOf" srcId="{71AE6450-CA3F-41A1-9FDF-3C7BFA08F2D1}" destId="{880B8F79-FA03-4EE8-9162-F94E4E0E4589}" srcOrd="3" destOrd="0" presId="urn:microsoft.com/office/officeart/2005/8/layout/hProcess4"/>
    <dgm:cxn modelId="{427F71E3-740A-4E35-A878-08A9A42C7221}" type="presParOf" srcId="{71AE6450-CA3F-41A1-9FDF-3C7BFA08F2D1}" destId="{A6A746C7-9368-4416-A183-B383116FB0ED}" srcOrd="4" destOrd="0" presId="urn:microsoft.com/office/officeart/2005/8/layout/hProcess4"/>
    <dgm:cxn modelId="{870CC4F5-A725-4F57-B66E-435AF306212B}" type="presParOf" srcId="{A6A746C7-9368-4416-A183-B383116FB0ED}" destId="{7CAF3385-7C87-41AD-8E5F-D393E5932861}" srcOrd="0" destOrd="0" presId="urn:microsoft.com/office/officeart/2005/8/layout/hProcess4"/>
    <dgm:cxn modelId="{59A89A64-CF3A-4189-B88C-A6D05B873D68}" type="presParOf" srcId="{A6A746C7-9368-4416-A183-B383116FB0ED}" destId="{D5900D54-6886-469E-969A-19053B7B806C}" srcOrd="1" destOrd="0" presId="urn:microsoft.com/office/officeart/2005/8/layout/hProcess4"/>
    <dgm:cxn modelId="{2893C8EC-3C4D-40B3-9438-07F781ADC4F0}" type="presParOf" srcId="{A6A746C7-9368-4416-A183-B383116FB0ED}" destId="{8F47CB67-2FDF-4A4C-BD8A-28F48325888D}" srcOrd="2" destOrd="0" presId="urn:microsoft.com/office/officeart/2005/8/layout/hProcess4"/>
    <dgm:cxn modelId="{B377A2EA-5CE3-41A3-ADF8-12B9D80D3CAC}" type="presParOf" srcId="{A6A746C7-9368-4416-A183-B383116FB0ED}" destId="{0818A0F4-8851-4309-968D-C8CB3522C0FD}" srcOrd="3" destOrd="0" presId="urn:microsoft.com/office/officeart/2005/8/layout/hProcess4"/>
    <dgm:cxn modelId="{B2493E8C-7BA2-4336-896F-F6D7065DE5C5}" type="presParOf" srcId="{A6A746C7-9368-4416-A183-B383116FB0ED}" destId="{5025F764-4882-4662-A6C0-9B7FB3F226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7D7F5-C926-456B-B7A6-00F4E0ABAB44}">
      <dsp:nvSpPr>
        <dsp:cNvPr id="0" name=""/>
        <dsp:cNvSpPr/>
      </dsp:nvSpPr>
      <dsp:spPr>
        <a:xfrm>
          <a:off x="1319" y="1276625"/>
          <a:ext cx="2369196" cy="1954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Rainfall deficit: Frequency, Severity and Timing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Hydrology drought</a:t>
          </a:r>
          <a:endParaRPr lang="en-US" sz="1700" kern="1200" dirty="0"/>
        </a:p>
      </dsp:txBody>
      <dsp:txXfrm>
        <a:off x="46288" y="1321594"/>
        <a:ext cx="2279258" cy="1445419"/>
      </dsp:txXfrm>
    </dsp:sp>
    <dsp:sp modelId="{6F68FE72-281B-4A60-AF36-2E8D3DC9AB53}">
      <dsp:nvSpPr>
        <dsp:cNvPr id="0" name=""/>
        <dsp:cNvSpPr/>
      </dsp:nvSpPr>
      <dsp:spPr>
        <a:xfrm>
          <a:off x="1335485" y="1751869"/>
          <a:ext cx="2598247" cy="2598247"/>
        </a:xfrm>
        <a:prstGeom prst="leftCircularArrow">
          <a:avLst>
            <a:gd name="adj1" fmla="val 3099"/>
            <a:gd name="adj2" fmla="val 380849"/>
            <a:gd name="adj3" fmla="val 2156360"/>
            <a:gd name="adj4" fmla="val 9024489"/>
            <a:gd name="adj5" fmla="val 3615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356D-F7EA-489C-966C-ED9086B3A5F2}">
      <dsp:nvSpPr>
        <dsp:cNvPr id="0" name=""/>
        <dsp:cNvSpPr/>
      </dsp:nvSpPr>
      <dsp:spPr>
        <a:xfrm>
          <a:off x="527807" y="2811983"/>
          <a:ext cx="2105952" cy="8374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Drought risk assessment</a:t>
          </a:r>
          <a:endParaRPr lang="en-US" sz="2500" kern="1200" dirty="0"/>
        </a:p>
      </dsp:txBody>
      <dsp:txXfrm>
        <a:off x="552336" y="2836512"/>
        <a:ext cx="2056894" cy="788409"/>
      </dsp:txXfrm>
    </dsp:sp>
    <dsp:sp modelId="{621649CC-9DD1-4C0D-85E9-808BFAF2CA9A}">
      <dsp:nvSpPr>
        <dsp:cNvPr id="0" name=""/>
        <dsp:cNvSpPr/>
      </dsp:nvSpPr>
      <dsp:spPr>
        <a:xfrm>
          <a:off x="3017162" y="1276625"/>
          <a:ext cx="2369196" cy="1954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Conceptual framework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Indicators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What and how to measure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>
        <a:off x="3062131" y="1740328"/>
        <a:ext cx="2279258" cy="1445419"/>
      </dsp:txXfrm>
    </dsp:sp>
    <dsp:sp modelId="{880B8F79-FA03-4EE8-9162-F94E4E0E4589}">
      <dsp:nvSpPr>
        <dsp:cNvPr id="0" name=""/>
        <dsp:cNvSpPr/>
      </dsp:nvSpPr>
      <dsp:spPr>
        <a:xfrm>
          <a:off x="4331585" y="80607"/>
          <a:ext cx="2900978" cy="2900978"/>
        </a:xfrm>
        <a:prstGeom prst="circularArrow">
          <a:avLst>
            <a:gd name="adj1" fmla="val 2775"/>
            <a:gd name="adj2" fmla="val 338526"/>
            <a:gd name="adj3" fmla="val 19485963"/>
            <a:gd name="adj4" fmla="val 12575511"/>
            <a:gd name="adj5" fmla="val 323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26894-54A5-49F3-B9AC-55E3B6759C15}">
      <dsp:nvSpPr>
        <dsp:cNvPr id="0" name=""/>
        <dsp:cNvSpPr/>
      </dsp:nvSpPr>
      <dsp:spPr>
        <a:xfrm>
          <a:off x="3543650" y="857891"/>
          <a:ext cx="2105952" cy="8374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Framework and indicators</a:t>
          </a:r>
          <a:endParaRPr lang="en-US" sz="2500" kern="1200" dirty="0"/>
        </a:p>
      </dsp:txBody>
      <dsp:txXfrm>
        <a:off x="3568179" y="882420"/>
        <a:ext cx="2056894" cy="788409"/>
      </dsp:txXfrm>
    </dsp:sp>
    <dsp:sp modelId="{D5900D54-6886-469E-969A-19053B7B806C}">
      <dsp:nvSpPr>
        <dsp:cNvPr id="0" name=""/>
        <dsp:cNvSpPr/>
      </dsp:nvSpPr>
      <dsp:spPr>
        <a:xfrm>
          <a:off x="6033006" y="1276625"/>
          <a:ext cx="2369196" cy="1954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Water balance tool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Apply to </a:t>
          </a:r>
          <a:r>
            <a:rPr lang="en-US" sz="1700" kern="1200" dirty="0" err="1" smtClean="0"/>
            <a:t>Agri</a:t>
          </a:r>
          <a:r>
            <a:rPr lang="en-US" sz="1700" kern="1200" dirty="0" smtClean="0"/>
            <a:t>-catchments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Suggest and assess interventions</a:t>
          </a:r>
          <a:endParaRPr lang="en-US" sz="1700" kern="1200" dirty="0"/>
        </a:p>
      </dsp:txBody>
      <dsp:txXfrm>
        <a:off x="6077975" y="1321594"/>
        <a:ext cx="2279258" cy="1445419"/>
      </dsp:txXfrm>
    </dsp:sp>
    <dsp:sp modelId="{0818A0F4-8851-4309-968D-C8CB3522C0FD}">
      <dsp:nvSpPr>
        <dsp:cNvPr id="0" name=""/>
        <dsp:cNvSpPr/>
      </dsp:nvSpPr>
      <dsp:spPr>
        <a:xfrm>
          <a:off x="6559494" y="2811983"/>
          <a:ext cx="2105952" cy="8374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Application</a:t>
          </a:r>
          <a:endParaRPr lang="en-US" sz="2500" kern="1200" dirty="0"/>
        </a:p>
      </dsp:txBody>
      <dsp:txXfrm>
        <a:off x="6584023" y="2836512"/>
        <a:ext cx="2056894" cy="788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0.05603</cdr:x>
      <cdr:y>0.49135</cdr:y>
    </cdr:from>
    <cdr:to>
      <cdr:x>0.97361</cdr:x>
      <cdr:y>0.49328</cdr:y>
    </cdr:to>
    <cdr:sp macro="" textlink="">
      <cdr:nvSpPr>
        <cdr:cNvPr id="3" name="Straight Connector 2"/>
        <cdr:cNvSpPr/>
      </cdr:nvSpPr>
      <cdr:spPr>
        <a:xfrm xmlns:a="http://schemas.openxmlformats.org/drawingml/2006/main" flipV="1">
          <a:off x="424094" y="943886"/>
          <a:ext cx="6945212" cy="370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1D866-53FA-448E-9BA5-4A8E526CBFDB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C980E-28F1-437A-ACBE-5115906D3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05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8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10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01F3BA76-2EE7-924C-B7A2-01502F17F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951" y="2037537"/>
            <a:ext cx="7062952" cy="1483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title here 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66E476A-273C-E34A-8890-A75CAC3AAF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6950" y="3521075"/>
            <a:ext cx="6547947" cy="19891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Insert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7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(2 columns)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284642F-6D02-E641-AD09-B4CF9EDAD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6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3508A8-D6B4-6644-9552-AAC69B0A5D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761A553-FE7D-7D4F-BBB2-39CDEEB4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684"/>
            <a:ext cx="10515600" cy="109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E58296-8D3B-A944-9119-75AB3549F2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2333476"/>
            <a:ext cx="10515600" cy="3279048"/>
          </a:xfrm>
        </p:spPr>
        <p:txBody>
          <a:bodyPr numCol="2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823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93CD025-005F-F342-85F5-E86987BDA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951" y="3552496"/>
            <a:ext cx="7062952" cy="9145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25547D"/>
                </a:solidFill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sp>
        <p:nvSpPr>
          <p:cNvPr id="4" name="Text Placeholder 31">
            <a:extLst>
              <a:ext uri="{FF2B5EF4-FFF2-40B4-BE49-F238E27FC236}">
                <a16:creationId xmlns:a16="http://schemas.microsoft.com/office/drawing/2014/main" id="{D0F61793-795D-DF4B-B55E-7AECDE4AA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6950" y="4467005"/>
            <a:ext cx="6547947" cy="1229601"/>
          </a:xfrm>
        </p:spPr>
        <p:txBody>
          <a:bodyPr/>
          <a:lstStyle>
            <a:lvl1pPr>
              <a:defRPr>
                <a:solidFill>
                  <a:srgbClr val="25547D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401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(2 columns) #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284642F-6D02-E641-AD09-B4CF9EDAD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621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94663A-489B-419B-8C68-CAACFA38B874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761A553-FE7D-7D4F-BBB2-39CDEEB4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690"/>
            <a:ext cx="10515600" cy="109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E58296-8D3B-A944-9119-75AB3549F2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2333476"/>
            <a:ext cx="10515600" cy="3279048"/>
          </a:xfrm>
        </p:spPr>
        <p:txBody>
          <a:bodyPr numCol="2">
            <a:normAutofit/>
          </a:bodyPr>
          <a:lstStyle>
            <a:lvl1pPr marL="0" indent="0">
              <a:buNone/>
              <a:defRPr sz="1013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171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13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8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2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3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EE2D7-F0AC-47DD-A673-A3AF13FFA895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D60-8401-4047-A759-B956E13A4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9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13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28.svg"/><Relationship Id="rId5" Type="http://schemas.openxmlformats.org/officeDocument/2006/relationships/image" Target="../media/image15.sv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CBE0-9A16-0449-9967-146B92DF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48" y="2019603"/>
            <a:ext cx="7857452" cy="148354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+mn-lt"/>
              </a:rPr>
              <a:t>ITC – IWMI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Knowledge Partnership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305800" y="3401973"/>
            <a:ext cx="6547947" cy="198917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+mn-lt"/>
              </a:rPr>
              <a:t>Drought </a:t>
            </a:r>
            <a:r>
              <a:rPr lang="en-US" sz="4400" dirty="0" smtClean="0">
                <a:latin typeface="+mn-lt"/>
              </a:rPr>
              <a:t>Proofing</a:t>
            </a:r>
            <a:endParaRPr lang="en-US" sz="4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404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5167"/>
            <a:ext cx="10515600" cy="930905"/>
          </a:xfrm>
        </p:spPr>
        <p:txBody>
          <a:bodyPr/>
          <a:lstStyle/>
          <a:p>
            <a:r>
              <a:rPr lang="en-US" b="1" dirty="0" smtClean="0"/>
              <a:t>Assessing Drought Proofing: Methodology</a:t>
            </a:r>
            <a:endParaRPr lang="en-US" b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33860466"/>
              </p:ext>
            </p:extLst>
          </p:nvPr>
        </p:nvGraphicFramePr>
        <p:xfrm>
          <a:off x="1622738" y="1854558"/>
          <a:ext cx="8666766" cy="4507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57518" y="1326072"/>
            <a:ext cx="1049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Design principle: Scientifically robust but simple to be applied on field by ITC staff with minimum training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367786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2468"/>
            <a:ext cx="10515600" cy="750601"/>
          </a:xfrm>
        </p:spPr>
        <p:txBody>
          <a:bodyPr/>
          <a:lstStyle/>
          <a:p>
            <a:pPr algn="r"/>
            <a:r>
              <a:rPr lang="en-US" b="1" dirty="0" smtClean="0"/>
              <a:t>Drought Risk assessment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97983" y="1060489"/>
            <a:ext cx="1085581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Drought is characterized </a:t>
            </a:r>
            <a:r>
              <a:rPr lang="en-US" sz="2000" dirty="0"/>
              <a:t>by the </a:t>
            </a:r>
            <a:r>
              <a:rPr lang="en-US" sz="2000" dirty="0" smtClean="0"/>
              <a:t>intensity, duration and timing.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Drought index used to </a:t>
            </a:r>
            <a:r>
              <a:rPr lang="en-US" sz="2000" dirty="0"/>
              <a:t>assess drought </a:t>
            </a:r>
            <a:r>
              <a:rPr lang="en-US" sz="2000" dirty="0" smtClean="0"/>
              <a:t>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drought index is a standardized numerical value based on anomalies of a selected parameter (e.g. precipitation, soil moisture) when compared with its long-term </a:t>
            </a:r>
            <a:r>
              <a:rPr lang="en-US" sz="2000" dirty="0" smtClean="0"/>
              <a:t>mean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Part of groundwater drought manual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smtClean="0"/>
              <a:t>Standard </a:t>
            </a:r>
            <a:r>
              <a:rPr lang="en-US" sz="2000" i="1" dirty="0"/>
              <a:t>Precipitation Index (SPI</a:t>
            </a:r>
            <a:r>
              <a:rPr lang="en-US" sz="2000" i="1" dirty="0" smtClean="0"/>
              <a:t>): Widely used rainfall index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SPI assigns a single numeric value to precipitation, which can be compared across regions and time scales with markedly different climates.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Only rainfall data is need which is the primary causative factor of drought and easy to calculate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Drought initiation and termination are implicit part of the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Can be calculated for different time steps (</a:t>
            </a:r>
            <a:r>
              <a:rPr lang="en-US" sz="2000" dirty="0"/>
              <a:t>1, 3, 6 and 12 months) </a:t>
            </a:r>
            <a:r>
              <a:rPr lang="en-US" sz="2000" dirty="0" smtClean="0"/>
              <a:t>with </a:t>
            </a:r>
            <a:r>
              <a:rPr lang="en-US" sz="2000" dirty="0"/>
              <a:t>shorter </a:t>
            </a:r>
            <a:r>
              <a:rPr lang="en-US" sz="2000" dirty="0" smtClean="0"/>
              <a:t>time periods </a:t>
            </a:r>
            <a:r>
              <a:rPr lang="en-US" sz="2000" dirty="0"/>
              <a:t>for agricultural and meteorological drought the longer seasons for hydrological </a:t>
            </a:r>
            <a:r>
              <a:rPr lang="en-US" sz="2000" dirty="0" smtClean="0"/>
              <a:t>drought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With </a:t>
            </a:r>
            <a:r>
              <a:rPr lang="en-US" sz="2000" dirty="0"/>
              <a:t>SPI, drought intensity, magnitude, and duration can be determined, as well as the frequency of </a:t>
            </a:r>
            <a:r>
              <a:rPr lang="en-US" sz="2000" dirty="0" smtClean="0"/>
              <a:t>drought.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132" y="397131"/>
            <a:ext cx="10515600" cy="872112"/>
          </a:xfrm>
        </p:spPr>
        <p:txBody>
          <a:bodyPr/>
          <a:lstStyle/>
          <a:p>
            <a:pPr algn="r"/>
            <a:r>
              <a:rPr lang="en-US" b="1" dirty="0" smtClean="0"/>
              <a:t>SPI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567688"/>
              </p:ext>
            </p:extLst>
          </p:nvPr>
        </p:nvGraphicFramePr>
        <p:xfrm>
          <a:off x="6800093" y="1269243"/>
          <a:ext cx="4357994" cy="162451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178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SPI values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Drought category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 to -0.99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Mild drought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-1.00 to -1.49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Moderate drought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2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-1.50 to -1.99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Severe drought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2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&lt; -2.0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Extreme drought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2487" y="1119116"/>
            <a:ext cx="53226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of SPI are expressed in standard deviations, positive SPI indicating greater than median precipitation and negative values indicating less than median precipitation.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of SPI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know when and how frequently the drought occurs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Longer SPI (3 or 4 months): For entire crop 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Shorter SPI ( 1 month): Intra season variation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Planning and designing interventions to mitigate seasonal and intra-seasonal drought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For each season and month, % of years under different drought categories are calculated.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42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833" y="565649"/>
            <a:ext cx="5579611" cy="589605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5"/>
                </a:solidFill>
              </a:rPr>
              <a:t>Example: SPI: 1 month</a:t>
            </a:r>
            <a:endParaRPr lang="en-US" sz="4800" b="1" dirty="0">
              <a:solidFill>
                <a:schemeClr val="accent5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859830" y="1568826"/>
          <a:ext cx="8062174" cy="4410185"/>
        </p:xfrm>
        <a:graphic>
          <a:graphicData uri="http://schemas.openxmlformats.org/drawingml/2006/table">
            <a:tbl>
              <a:tblPr/>
              <a:tblGrid>
                <a:gridCol w="109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1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4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99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9245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 drought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Mild drought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drought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Extreme drought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8508" y="1788759"/>
            <a:ext cx="3942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monthly severe and extreme drought in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Mild drought occurs the most  followed by Moderate with high frequency in low rainfall months of Nov-Mar.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Main rainfall season of May-October, drought is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However, Jun-August shows high frequency of mild droughts.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7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60" y="1686924"/>
            <a:ext cx="50967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Seasonally, there is occurrence of only mild drought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May-July, ~ 1/3 years witness mild drought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Jun-Aug, ~ 1/2  years witness mild drought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Aug-Oct, ~ 1/5 years witness mild drought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86901" y="633888"/>
            <a:ext cx="5060997" cy="589605"/>
          </a:xfrm>
        </p:spPr>
        <p:txBody>
          <a:bodyPr>
            <a:noAutofit/>
          </a:bodyPr>
          <a:lstStyle/>
          <a:p>
            <a:r>
              <a:rPr lang="en-US" b="1" dirty="0" smtClean="0"/>
              <a:t>Example SPI: 3 month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7103" y="4729833"/>
            <a:ext cx="11118715" cy="17543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for water supply augmentation for low rainfall months in rainfall season i.e. in Jun-July-Aug to support water requirement of crops sown in May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low rainfall months of Nov-Mar, no crop without irrigation is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 runoff and increase in recharge and soil moisture in high rainfall months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445210" y="1386675"/>
          <a:ext cx="5809694" cy="2854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917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May-July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Jun-Aug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Aug-Oct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Mild drought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34.2%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52. 6%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18.4%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Moderate drought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0.0%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0.0%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0.0%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Severe drought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0.0%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0.0%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0.0%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9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Extreme drought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0.0%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0.0%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0.0%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84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905" y="467126"/>
            <a:ext cx="10515600" cy="638343"/>
          </a:xfrm>
        </p:spPr>
        <p:txBody>
          <a:bodyPr>
            <a:noAutofit/>
          </a:bodyPr>
          <a:lstStyle/>
          <a:p>
            <a:pPr algn="r"/>
            <a:r>
              <a:rPr lang="en-US" b="1" dirty="0" smtClean="0"/>
              <a:t>Hydrological </a:t>
            </a:r>
            <a:r>
              <a:rPr lang="en-US" b="1" dirty="0" smtClean="0"/>
              <a:t>drought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10905" y="1392072"/>
            <a:ext cx="106532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Hydrological </a:t>
            </a:r>
            <a:r>
              <a:rPr lang="en-US" dirty="0"/>
              <a:t>drought index is proposed as a measure, especially in areas where storage in either surface reservoirs or groundwater is the primary source of irrigation, to give early indication of drought and help in </a:t>
            </a:r>
            <a:r>
              <a:rPr lang="en-US" dirty="0" smtClean="0"/>
              <a:t>preparedness</a:t>
            </a:r>
            <a:r>
              <a:rPr lang="en-US" dirty="0"/>
              <a:t> </a:t>
            </a:r>
            <a:r>
              <a:rPr lang="en-US" dirty="0" smtClean="0"/>
              <a:t>and drought mitigation.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this, groundwater table/carry over reservoir storage before the start of rainy season is </a:t>
            </a:r>
            <a:r>
              <a:rPr lang="en-US" dirty="0" smtClean="0"/>
              <a:t>analyzed to indicate </a:t>
            </a:r>
            <a:r>
              <a:rPr lang="en-US" dirty="0"/>
              <a:t>how prepared an area is in terms of storage if drought occurs, as identified above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Hydrological </a:t>
            </a:r>
            <a:r>
              <a:rPr lang="en-US" dirty="0"/>
              <a:t>drought index is encapsulated in the index: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Standardized </a:t>
            </a:r>
            <a:r>
              <a:rPr lang="en-US" dirty="0"/>
              <a:t>Water Level Index (SWI) for </a:t>
            </a:r>
            <a:r>
              <a:rPr lang="en-US" dirty="0" smtClean="0"/>
              <a:t>groundwater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Standardized </a:t>
            </a:r>
            <a:r>
              <a:rPr lang="en-US" dirty="0"/>
              <a:t>Reservoir Supply Index (SRSI) for surface reservoir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imilar </a:t>
            </a:r>
            <a:r>
              <a:rPr lang="en-US" dirty="0"/>
              <a:t>to SPI and is calculated by taking the difference of the storage (reservoir or groundwater levels) from the mean for a particular time step, and then dividing it by the standard </a:t>
            </a:r>
            <a:r>
              <a:rPr lang="en-US" dirty="0" smtClean="0"/>
              <a:t>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this, groundwater table data or reservoir </a:t>
            </a:r>
            <a:r>
              <a:rPr lang="en-US" dirty="0" smtClean="0"/>
              <a:t>storage </a:t>
            </a:r>
            <a:r>
              <a:rPr lang="en-US" dirty="0"/>
              <a:t>data for at least last 10 years is to be considered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473" y="395950"/>
            <a:ext cx="10515600" cy="722732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chemeClr val="accent5"/>
                </a:solidFill>
              </a:rPr>
              <a:t>Drought proofing framework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865" y="1096021"/>
            <a:ext cx="11428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Drought proofing framework is developed for conceptualizing drought proofing and accordingly design the interventions to alleviate the crop from future droughts and is focused on stabilization in crop production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642043" y="1706490"/>
            <a:ext cx="6549957" cy="4801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28" y="2092966"/>
            <a:ext cx="5252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Conceptualize </a:t>
            </a:r>
            <a:r>
              <a:rPr lang="en-US" dirty="0"/>
              <a:t>‘drought proofing’ as an interaction between water availability for </a:t>
            </a:r>
            <a:r>
              <a:rPr lang="en-US" dirty="0" smtClean="0"/>
              <a:t>crop and </a:t>
            </a:r>
            <a:r>
              <a:rPr lang="en-US" dirty="0"/>
              <a:t>water productivity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Indicates </a:t>
            </a:r>
            <a:r>
              <a:rPr lang="en-US" dirty="0" smtClean="0"/>
              <a:t>where a crop lies and what interventions (and </a:t>
            </a:r>
            <a:r>
              <a:rPr lang="en-US" dirty="0" smtClean="0"/>
              <a:t>to </a:t>
            </a:r>
            <a:r>
              <a:rPr lang="en-US" dirty="0" smtClean="0"/>
              <a:t>what intensity) are required.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intra and inter-year variability, need to ascertain this for different seasons and different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e.g. in normal year, crop might lie in quadrant 1 but in drought year in quadrant 4 thus need for building water supply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816372" y="2800866"/>
            <a:ext cx="2636108" cy="2059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9868930" y="3130379"/>
            <a:ext cx="247135" cy="243840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89184" y="2607159"/>
            <a:ext cx="1895578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Efficiency/Demand management interventions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217659" y="5540064"/>
            <a:ext cx="180540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Supply augmentation interventions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6096000" y="326383"/>
            <a:ext cx="0" cy="620523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65434" y="3429000"/>
            <a:ext cx="9461133" cy="17179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2450" y="234050"/>
            <a:ext cx="109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latin typeface="Lato" panose="020F0502020204030203" pitchFamily="34" charset="0"/>
              </a:rPr>
              <a:t>High water availability</a:t>
            </a:r>
            <a:endParaRPr lang="en-IN" sz="1200" b="1" dirty="0">
              <a:latin typeface="Lato" panose="020F050202020403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37258" y="3446179"/>
            <a:ext cx="105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latin typeface="Lato" panose="020F0502020204030203" pitchFamily="34" charset="0"/>
              </a:rPr>
              <a:t>HIGH Water Productivity (kg/m</a:t>
            </a:r>
            <a:r>
              <a:rPr lang="en-IN" sz="1200" b="1" baseline="30000" dirty="0" smtClean="0">
                <a:latin typeface="Lato" panose="020F0502020204030203" pitchFamily="34" charset="0"/>
              </a:rPr>
              <a:t>3</a:t>
            </a:r>
            <a:r>
              <a:rPr lang="en-IN" sz="1200" b="1" dirty="0" smtClean="0">
                <a:latin typeface="Lato" panose="020F0502020204030203" pitchFamily="34" charset="0"/>
              </a:rPr>
              <a:t>)</a:t>
            </a:r>
            <a:endParaRPr lang="en-IN" sz="1200" b="1" dirty="0">
              <a:latin typeface="Lato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7803" y="6069953"/>
            <a:ext cx="942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latin typeface="Lato" panose="020F0502020204030203" pitchFamily="34" charset="0"/>
              </a:rPr>
              <a:t>Low Water availability</a:t>
            </a:r>
            <a:endParaRPr lang="en-IN" sz="1200" b="1" dirty="0">
              <a:latin typeface="Lato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09510" y="3446179"/>
            <a:ext cx="105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latin typeface="Lato" panose="020F0502020204030203" pitchFamily="34" charset="0"/>
              </a:rPr>
              <a:t>LOW Water Productivity (kg/m</a:t>
            </a:r>
            <a:r>
              <a:rPr lang="en-IN" sz="1200" b="1" baseline="30000" dirty="0" smtClean="0">
                <a:latin typeface="Lato" panose="020F0502020204030203" pitchFamily="34" charset="0"/>
              </a:rPr>
              <a:t>3</a:t>
            </a:r>
            <a:r>
              <a:rPr lang="en-IN" sz="1200" b="1" dirty="0" smtClean="0">
                <a:latin typeface="Lato" panose="020F0502020204030203" pitchFamily="34" charset="0"/>
              </a:rPr>
              <a:t>)</a:t>
            </a:r>
            <a:endParaRPr lang="en-IN" sz="1200" b="1" dirty="0">
              <a:latin typeface="Lato" panose="020F0502020204030203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109324" y="593521"/>
            <a:ext cx="3098266" cy="100154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Desired situation: High WA and high WP</a:t>
            </a:r>
            <a:endParaRPr lang="en-IN" sz="1200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440649" y="5748199"/>
            <a:ext cx="2385918" cy="6910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Drought: Low WA and high WP</a:t>
            </a:r>
            <a:endParaRPr lang="en-IN" sz="1200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83112" y="736682"/>
            <a:ext cx="2539589" cy="8583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Good year but low WP</a:t>
            </a:r>
            <a:endParaRPr lang="en-IN" sz="1200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446484" y="5705319"/>
            <a:ext cx="2443682" cy="6910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Drought: Low WA and LOW WP</a:t>
            </a:r>
            <a:endParaRPr lang="en-IN" sz="1200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656142" y="796947"/>
            <a:ext cx="3471057" cy="544411"/>
            <a:chOff x="3949853" y="1400671"/>
            <a:chExt cx="3471057" cy="544411"/>
          </a:xfrm>
          <a:solidFill>
            <a:schemeClr val="accent6">
              <a:lumMod val="75000"/>
            </a:schemeClr>
          </a:solidFill>
        </p:grpSpPr>
        <p:sp>
          <p:nvSpPr>
            <p:cNvPr id="24" name="Right Arrow 23"/>
            <p:cNvSpPr/>
            <p:nvPr/>
          </p:nvSpPr>
          <p:spPr>
            <a:xfrm>
              <a:off x="5195695" y="1400671"/>
              <a:ext cx="2225215" cy="54441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b="1" i="1" dirty="0" smtClean="0">
                  <a:latin typeface="Lato" panose="020F0502020204030203" pitchFamily="34" charset="0"/>
                </a:rPr>
                <a:t>Improve Water Use Efficiency</a:t>
              </a:r>
              <a:endParaRPr lang="en-IN" sz="1100" b="1" i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26132" y="1538094"/>
              <a:ext cx="232563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54809" y="1538094"/>
              <a:ext cx="232563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36958" y="1538093"/>
              <a:ext cx="18288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5318" y="1538093"/>
              <a:ext cx="18288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83701" y="1538093"/>
              <a:ext cx="9144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49853" y="1538093"/>
              <a:ext cx="9144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8" name="Group 37"/>
          <p:cNvGrpSpPr/>
          <p:nvPr/>
        </p:nvGrpSpPr>
        <p:grpSpPr>
          <a:xfrm rot="16200000">
            <a:off x="7922930" y="3601439"/>
            <a:ext cx="3471057" cy="544411"/>
            <a:chOff x="5158695" y="3837471"/>
            <a:chExt cx="3471057" cy="544411"/>
          </a:xfrm>
          <a:solidFill>
            <a:schemeClr val="accent2">
              <a:lumMod val="75000"/>
            </a:schemeClr>
          </a:solidFill>
        </p:grpSpPr>
        <p:sp>
          <p:nvSpPr>
            <p:cNvPr id="31" name="Right Arrow 30"/>
            <p:cNvSpPr/>
            <p:nvPr/>
          </p:nvSpPr>
          <p:spPr>
            <a:xfrm>
              <a:off x="6404537" y="3837471"/>
              <a:ext cx="2225215" cy="54441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b="1" i="1" dirty="0" smtClean="0">
                  <a:latin typeface="Lato" panose="020F0502020204030203" pitchFamily="34" charset="0"/>
                </a:rPr>
                <a:t>Improve water availability</a:t>
              </a:r>
              <a:endParaRPr lang="en-IN" sz="1100" b="1" i="1" dirty="0">
                <a:latin typeface="Lato" panose="020F050202020403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34974" y="3974894"/>
              <a:ext cx="232563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63651" y="3974894"/>
              <a:ext cx="232563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645800" y="3974893"/>
              <a:ext cx="18288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24160" y="3974893"/>
              <a:ext cx="18288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92543" y="3974893"/>
              <a:ext cx="9144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58695" y="3974893"/>
              <a:ext cx="9144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/>
          <p:cNvSpPr/>
          <p:nvPr/>
        </p:nvSpPr>
        <p:spPr>
          <a:xfrm>
            <a:off x="1485350" y="4939187"/>
            <a:ext cx="2358100" cy="76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Both supply and demand/efficiency intervention required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073856" y="1575442"/>
            <a:ext cx="2358100" cy="76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Demand/efficiency improvement interventions required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440649" y="4970452"/>
            <a:ext cx="2358100" cy="76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supply side intervention required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 rot="18885176">
            <a:off x="3692726" y="3692847"/>
            <a:ext cx="3471057" cy="544411"/>
            <a:chOff x="3949853" y="1400671"/>
            <a:chExt cx="3471057" cy="544411"/>
          </a:xfrm>
          <a:solidFill>
            <a:schemeClr val="accent6">
              <a:lumMod val="75000"/>
            </a:schemeClr>
          </a:solidFill>
        </p:grpSpPr>
        <p:sp>
          <p:nvSpPr>
            <p:cNvPr id="51" name="Right Arrow 50"/>
            <p:cNvSpPr/>
            <p:nvPr/>
          </p:nvSpPr>
          <p:spPr>
            <a:xfrm>
              <a:off x="5195695" y="1400671"/>
              <a:ext cx="2225215" cy="54441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b="1" i="1" dirty="0" smtClean="0">
                  <a:latin typeface="Lato" panose="020F0502020204030203" pitchFamily="34" charset="0"/>
                </a:rPr>
                <a:t>Improve Water availability and Use Efficiency</a:t>
              </a:r>
              <a:endParaRPr lang="en-IN" sz="1100" b="1" i="1" dirty="0">
                <a:latin typeface="Lato" panose="020F0502020204030203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26132" y="1538094"/>
              <a:ext cx="232563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654809" y="1538094"/>
              <a:ext cx="232563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436958" y="1538093"/>
              <a:ext cx="182880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5318" y="1538093"/>
              <a:ext cx="182880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83701" y="1538093"/>
              <a:ext cx="91440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49853" y="1538093"/>
              <a:ext cx="91440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Oval 2"/>
          <p:cNvSpPr/>
          <p:nvPr/>
        </p:nvSpPr>
        <p:spPr>
          <a:xfrm>
            <a:off x="7276563" y="5383884"/>
            <a:ext cx="296214" cy="321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0761" y="4997322"/>
            <a:ext cx="965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Crop 1 in drought year </a:t>
            </a:r>
            <a:endParaRPr lang="en-US" sz="1000" b="1" dirty="0"/>
          </a:p>
        </p:txBody>
      </p:sp>
      <p:sp>
        <p:nvSpPr>
          <p:cNvPr id="58" name="Oval 57"/>
          <p:cNvSpPr/>
          <p:nvPr/>
        </p:nvSpPr>
        <p:spPr>
          <a:xfrm>
            <a:off x="8373359" y="2564519"/>
            <a:ext cx="296214" cy="321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995804" y="1987106"/>
            <a:ext cx="1283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Crop 1 in drought year after interventions </a:t>
            </a:r>
            <a:endParaRPr lang="en-US" sz="1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27364" y="993417"/>
            <a:ext cx="585070" cy="45243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Mod</a:t>
            </a:r>
          </a:p>
          <a:p>
            <a:r>
              <a:rPr lang="en-US" sz="3600" b="1" dirty="0" smtClean="0">
                <a:solidFill>
                  <a:srgbClr val="0070C0"/>
                </a:solidFill>
              </a:rPr>
              <a:t>I</a:t>
            </a:r>
          </a:p>
          <a:p>
            <a:r>
              <a:rPr lang="en-US" sz="3600" b="1" dirty="0" smtClean="0">
                <a:solidFill>
                  <a:srgbClr val="0070C0"/>
                </a:solidFill>
              </a:rPr>
              <a:t>F</a:t>
            </a:r>
          </a:p>
          <a:p>
            <a:r>
              <a:rPr lang="en-US" sz="3600" b="1" dirty="0" smtClean="0">
                <a:solidFill>
                  <a:srgbClr val="0070C0"/>
                </a:solidFill>
              </a:rPr>
              <a:t>I</a:t>
            </a:r>
          </a:p>
          <a:p>
            <a:r>
              <a:rPr lang="en-US" sz="3600" b="1" dirty="0" smtClean="0">
                <a:solidFill>
                  <a:srgbClr val="0070C0"/>
                </a:solidFill>
              </a:rPr>
              <a:t>E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632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061"/>
            <a:ext cx="10515600" cy="751957"/>
          </a:xfrm>
        </p:spPr>
        <p:txBody>
          <a:bodyPr>
            <a:normAutofit fontScale="90000"/>
          </a:bodyPr>
          <a:lstStyle/>
          <a:p>
            <a:pPr marL="285750" indent="-285750" algn="r"/>
            <a:r>
              <a:rPr lang="en-US" b="1" dirty="0">
                <a:solidFill>
                  <a:schemeClr val="accent5"/>
                </a:solidFill>
              </a:rPr>
              <a:t>Drought proofing indicators</a:t>
            </a:r>
            <a:br>
              <a:rPr lang="en-US" b="1" dirty="0">
                <a:solidFill>
                  <a:schemeClr val="accent5"/>
                </a:solidFill>
              </a:rPr>
            </a:br>
            <a:r>
              <a:rPr lang="en-US" b="1" dirty="0">
                <a:solidFill>
                  <a:schemeClr val="accent5"/>
                </a:solidFill>
              </a:rPr>
              <a:t/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38200" y="929614"/>
            <a:ext cx="1970903" cy="111559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in Water availability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83839" y="1354178"/>
            <a:ext cx="1970903" cy="12356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Decrease in unmet CWR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443782" y="1370591"/>
            <a:ext cx="1970903" cy="12356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in yield and production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38200" y="2276816"/>
            <a:ext cx="1970903" cy="11369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in Water use efficiency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2809103" y="1487412"/>
            <a:ext cx="1774736" cy="484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09103" y="1972016"/>
            <a:ext cx="1774736" cy="873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6554742" y="1972016"/>
            <a:ext cx="1889040" cy="16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5041" y="3863620"/>
            <a:ext cx="39603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 in </a:t>
            </a:r>
            <a:r>
              <a:rPr lang="en-US" sz="1600" dirty="0" smtClean="0"/>
              <a:t>WA through rainfall capture in </a:t>
            </a:r>
            <a:r>
              <a:rPr lang="en-US" sz="1600" dirty="0"/>
              <a:t>soil </a:t>
            </a:r>
            <a:r>
              <a:rPr lang="en-US" sz="1600" dirty="0" smtClean="0"/>
              <a:t>moisture, ponds/surface storages </a:t>
            </a:r>
            <a:r>
              <a:rPr lang="en-US" sz="1600" dirty="0"/>
              <a:t>and </a:t>
            </a:r>
            <a:r>
              <a:rPr lang="en-US" sz="1600" dirty="0" smtClean="0"/>
              <a:t>GW recharge </a:t>
            </a:r>
            <a:r>
              <a:rPr lang="en-US" sz="1600" dirty="0" smtClean="0"/>
              <a:t>(reduction in run-off) and reducing non-beneficial evaporation from fallow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Increase in water application efficiency in irrigated agriculture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780089" y="3712934"/>
            <a:ext cx="3573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Assuming all other non-water management interventions are in </a:t>
            </a:r>
            <a:r>
              <a:rPr lang="en-US" dirty="0" smtClean="0"/>
              <a:t>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Taking attainable yield: average yield in normal years with no deficit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6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44" y="357944"/>
            <a:ext cx="10515600" cy="843059"/>
          </a:xfrm>
        </p:spPr>
        <p:txBody>
          <a:bodyPr/>
          <a:lstStyle/>
          <a:p>
            <a:pPr algn="r"/>
            <a:r>
              <a:rPr lang="en-US" b="1" dirty="0" smtClean="0"/>
              <a:t>When is watershed drought </a:t>
            </a:r>
            <a:r>
              <a:rPr lang="en-US" b="1" dirty="0" smtClean="0"/>
              <a:t>proofed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79144" y="943247"/>
            <a:ext cx="1061465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extent of sowing is an important indicator of the spread and severity of drought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Drought conditions could be said to exist if the total sown area under </a:t>
            </a:r>
            <a:r>
              <a:rPr lang="en-US" dirty="0" err="1" smtClean="0"/>
              <a:t>kharif</a:t>
            </a:r>
            <a:r>
              <a:rPr lang="en-US" dirty="0" smtClean="0"/>
              <a:t> crops was less than 33.3% of the total normal sown area by the end of July/August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However, the conditions will indicate </a:t>
            </a:r>
            <a:r>
              <a:rPr lang="en-US" dirty="0" smtClean="0">
                <a:solidFill>
                  <a:srgbClr val="C00000"/>
                </a:solidFill>
              </a:rPr>
              <a:t>portents ???</a:t>
            </a:r>
            <a:r>
              <a:rPr lang="en-US" dirty="0" smtClean="0"/>
              <a:t> </a:t>
            </a:r>
            <a:r>
              <a:rPr lang="en-US" dirty="0" smtClean="0"/>
              <a:t>for drought of a ‘severe’ nature will appear strong, if the area under crops falls to 50% </a:t>
            </a:r>
            <a:r>
              <a:rPr lang="en-US" dirty="0" smtClean="0"/>
              <a:t>of the </a:t>
            </a:r>
            <a:r>
              <a:rPr lang="en-US" dirty="0" smtClean="0"/>
              <a:t>normal by the end of July / August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case of Rabi crops, coverage of sowing of less than 50% of the total normal sown area </a:t>
            </a:r>
            <a:r>
              <a:rPr lang="en-US" dirty="0" smtClean="0"/>
              <a:t>during October-November </a:t>
            </a:r>
            <a:r>
              <a:rPr lang="en-US" dirty="0" smtClean="0"/>
              <a:t>is a strong indicator of a drought like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Late drought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Early drought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Extreme drought vs severe drought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drought proofing is to be considered and investigated, comparison should be between years of similar rainfall patter both in extent as well as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Definition: Loss less than 20 % or 30 %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Sensitivity of output to rainfall is estimated…: drought proofing should lead to less </a:t>
            </a:r>
            <a:r>
              <a:rPr lang="en-US" dirty="0" err="1" smtClean="0"/>
              <a:t>sensivirtty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492542" y="380731"/>
            <a:ext cx="10515600" cy="1095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 smtClean="0">
                <a:solidFill>
                  <a:srgbClr val="C00000"/>
                </a:solidFill>
              </a:rPr>
              <a:t>Drought: A Serious Water Related Risk 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62729" y="1176452"/>
            <a:ext cx="10788243" cy="739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US" sz="2000" kern="0" dirty="0" smtClean="0">
                <a:cs typeface="Times New Roman" pitchFamily="18" charset="0"/>
              </a:rPr>
              <a:t>Monsoon dependent Indian </a:t>
            </a:r>
            <a:r>
              <a:rPr lang="en-US" sz="2000" kern="0" dirty="0">
                <a:cs typeface="Times New Roman" pitchFamily="18" charset="0"/>
              </a:rPr>
              <a:t>agriculture </a:t>
            </a:r>
            <a:r>
              <a:rPr lang="en-US" sz="2000" kern="0" dirty="0" smtClean="0">
                <a:cs typeface="Times New Roman" pitchFamily="18" charset="0"/>
              </a:rPr>
              <a:t>suffers from </a:t>
            </a:r>
            <a:r>
              <a:rPr lang="en-US" sz="2000" kern="0" dirty="0">
                <a:cs typeface="Times New Roman" pitchFamily="18" charset="0"/>
              </a:rPr>
              <a:t>recurring droughts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Droughts </a:t>
            </a:r>
            <a:r>
              <a:rPr lang="en-IN" altLang="en-US" sz="2000" dirty="0" smtClean="0">
                <a:latin typeface="+mn-lt"/>
              </a:rPr>
              <a:t>and floods are the two extremes of </a:t>
            </a:r>
            <a:r>
              <a:rPr lang="en-IN" altLang="en-US" sz="2000" dirty="0" smtClean="0">
                <a:latin typeface="+mn-lt"/>
              </a:rPr>
              <a:t>hydrology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US" sz="2000" kern="0" dirty="0" smtClean="0">
                <a:cs typeface="Times New Roman" pitchFamily="18" charset="0"/>
              </a:rPr>
              <a:t>Occurs </a:t>
            </a:r>
            <a:r>
              <a:rPr lang="en-US" sz="2000" kern="0" dirty="0">
                <a:cs typeface="Times New Roman" pitchFamily="18" charset="0"/>
              </a:rPr>
              <a:t>in all agro-climatic regions, but has more severe impacts in arid and semi-arid regions and </a:t>
            </a:r>
            <a:r>
              <a:rPr lang="en-US" sz="2000" kern="0" dirty="0" err="1">
                <a:cs typeface="Times New Roman" pitchFamily="18" charset="0"/>
              </a:rPr>
              <a:t>rainfed</a:t>
            </a:r>
            <a:r>
              <a:rPr lang="en-US" sz="2000" kern="0" dirty="0">
                <a:cs typeface="Times New Roman" pitchFamily="18" charset="0"/>
              </a:rPr>
              <a:t> areas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A </a:t>
            </a:r>
            <a:r>
              <a:rPr lang="en-IN" altLang="en-US" sz="2000" dirty="0" smtClean="0">
                <a:latin typeface="+mn-lt"/>
              </a:rPr>
              <a:t>creeping type disaster that </a:t>
            </a:r>
            <a:r>
              <a:rPr lang="en-IN" altLang="en-US" sz="2000" dirty="0" smtClean="0">
                <a:latin typeface="+mn-lt"/>
              </a:rPr>
              <a:t>accumulates slowly and severely </a:t>
            </a:r>
            <a:r>
              <a:rPr lang="en-IN" altLang="en-US" sz="2000" dirty="0" smtClean="0">
                <a:latin typeface="+mn-lt"/>
              </a:rPr>
              <a:t>impacts agriculture, economy and </a:t>
            </a:r>
            <a:r>
              <a:rPr lang="en-IN" altLang="en-US" sz="2000" dirty="0" smtClean="0">
                <a:latin typeface="+mn-lt"/>
              </a:rPr>
              <a:t>society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Drought </a:t>
            </a:r>
            <a:r>
              <a:rPr lang="en-IN" altLang="en-US" sz="2000" dirty="0" smtClean="0">
                <a:latin typeface="+mn-lt"/>
              </a:rPr>
              <a:t>affects are more pronounced and long lasting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Increasing incidence </a:t>
            </a:r>
            <a:r>
              <a:rPr lang="en-IN" altLang="en-US" sz="2000" dirty="0" smtClean="0">
                <a:latin typeface="+mn-lt"/>
              </a:rPr>
              <a:t>and severity of </a:t>
            </a:r>
            <a:r>
              <a:rPr lang="en-IN" altLang="en-US" sz="2000" dirty="0" smtClean="0">
                <a:latin typeface="+mn-lt"/>
              </a:rPr>
              <a:t>droughts </a:t>
            </a:r>
            <a:r>
              <a:rPr lang="en-IN" altLang="en-US" sz="2000" dirty="0" smtClean="0">
                <a:latin typeface="+mn-lt"/>
              </a:rPr>
              <a:t>due to climate change</a:t>
            </a:r>
          </a:p>
          <a:p>
            <a:pPr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US" sz="2000" kern="0" dirty="0" smtClean="0">
              <a:cs typeface="Times New Roman" pitchFamily="18" charset="0"/>
            </a:endParaRPr>
          </a:p>
          <a:p>
            <a:pPr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US" sz="2000" kern="0" dirty="0" smtClean="0">
                <a:cs typeface="Times New Roman" pitchFamily="18" charset="0"/>
              </a:rPr>
              <a:t>Flood </a:t>
            </a:r>
            <a:r>
              <a:rPr lang="en-US" sz="2000" kern="0" dirty="0">
                <a:cs typeface="Times New Roman" pitchFamily="18" charset="0"/>
              </a:rPr>
              <a:t>frequented areas now witnessing drought and vice-versa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US" altLang="en-US" sz="2000" b="1" dirty="0" smtClean="0">
              <a:latin typeface="+mn-lt"/>
            </a:endParaRPr>
          </a:p>
          <a:p>
            <a:pPr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N" altLang="en-US" sz="2000" i="1" dirty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2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463" y="4251265"/>
            <a:ext cx="3184989" cy="23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259" y="498177"/>
            <a:ext cx="10515600" cy="109550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Managing Drought: Crisis Management to Risk Management </a:t>
            </a:r>
            <a:endParaRPr lang="en-US" b="1" dirty="0"/>
          </a:p>
        </p:txBody>
      </p:sp>
      <p:sp>
        <p:nvSpPr>
          <p:cNvPr id="4" name="Text Placeholder 3"/>
          <p:cNvSpPr txBox="1">
            <a:spLocks noGrp="1" noChangeArrowheads="1"/>
          </p:cNvSpPr>
          <p:nvPr>
            <p:ph type="body" sz="half" idx="10"/>
          </p:nvPr>
        </p:nvSpPr>
        <p:spPr bwMode="auto">
          <a:xfrm>
            <a:off x="838200" y="1880470"/>
            <a:ext cx="10629550" cy="491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>
                <a:latin typeface="+mn-lt"/>
              </a:rPr>
              <a:t>Traditional approach to drought management is </a:t>
            </a:r>
            <a:r>
              <a:rPr lang="en-IN" altLang="en-US" sz="2000" b="1" dirty="0" smtClean="0">
                <a:latin typeface="+mn-lt"/>
              </a:rPr>
              <a:t>reactive </a:t>
            </a:r>
            <a:r>
              <a:rPr lang="en-IN" altLang="en-US" sz="2000" dirty="0" smtClean="0">
                <a:latin typeface="+mn-lt"/>
              </a:rPr>
              <a:t>and addresses</a:t>
            </a:r>
            <a:r>
              <a:rPr lang="en-IN" altLang="en-US" sz="2000" b="1" dirty="0" smtClean="0">
                <a:latin typeface="+mn-lt"/>
              </a:rPr>
              <a:t> crisis management </a:t>
            </a:r>
            <a:r>
              <a:rPr lang="en-IN" altLang="en-US" sz="2000" dirty="0" smtClean="0">
                <a:latin typeface="+mn-lt"/>
              </a:rPr>
              <a:t>after drought takes place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b="1" dirty="0" smtClean="0">
                <a:latin typeface="+mn-lt"/>
              </a:rPr>
              <a:t>It’s ad-hoc, often expensive</a:t>
            </a:r>
            <a:r>
              <a:rPr lang="en-IN" altLang="en-US" sz="2000" dirty="0" smtClean="0">
                <a:latin typeface="+mn-lt"/>
              </a:rPr>
              <a:t>  </a:t>
            </a:r>
            <a:r>
              <a:rPr lang="en-IN" altLang="en-US" sz="2000" dirty="0">
                <a:latin typeface="+mn-lt"/>
              </a:rPr>
              <a:t>and  </a:t>
            </a:r>
            <a:r>
              <a:rPr lang="en-IN" altLang="en-US" sz="2000" b="1" dirty="0">
                <a:latin typeface="+mn-lt"/>
              </a:rPr>
              <a:t>response </a:t>
            </a:r>
            <a:r>
              <a:rPr lang="en-IN" altLang="en-US" sz="2000" b="1" dirty="0">
                <a:latin typeface="+mn-lt"/>
              </a:rPr>
              <a:t>is </a:t>
            </a:r>
            <a:r>
              <a:rPr lang="en-IN" altLang="en-US" sz="2000" b="1" dirty="0">
                <a:latin typeface="+mn-lt"/>
              </a:rPr>
              <a:t>poorly coordinated </a:t>
            </a:r>
            <a:r>
              <a:rPr lang="en-IN" altLang="en-US" sz="2000" b="1" dirty="0">
                <a:latin typeface="+mn-lt"/>
              </a:rPr>
              <a:t>and </a:t>
            </a:r>
            <a:r>
              <a:rPr lang="en-IN" altLang="en-US" sz="2000" b="1" dirty="0" smtClean="0">
                <a:latin typeface="+mn-lt"/>
              </a:rPr>
              <a:t>targeted</a:t>
            </a:r>
            <a:r>
              <a:rPr lang="en-IN" altLang="en-US" sz="2000" dirty="0" smtClean="0">
                <a:latin typeface="+mn-lt"/>
              </a:rPr>
              <a:t> </a:t>
            </a:r>
            <a:endParaRPr lang="en-IN" altLang="en-US" sz="2000" dirty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+mn-lt"/>
              </a:rPr>
              <a:t>Increased </a:t>
            </a:r>
            <a:r>
              <a:rPr lang="en-US" altLang="en-US" sz="2000" dirty="0">
                <a:latin typeface="+mn-lt"/>
              </a:rPr>
              <a:t>realization to shift from crisis management to </a:t>
            </a:r>
            <a:r>
              <a:rPr lang="en-US" altLang="en-US" sz="2000" b="1" dirty="0">
                <a:latin typeface="+mn-lt"/>
              </a:rPr>
              <a:t>Risk Management</a:t>
            </a:r>
            <a:r>
              <a:rPr lang="en-US" altLang="en-US" sz="2000" dirty="0">
                <a:latin typeface="+mn-lt"/>
              </a:rPr>
              <a:t> through </a:t>
            </a:r>
            <a:r>
              <a:rPr lang="en-US" altLang="en-US" sz="2000" dirty="0" smtClean="0">
                <a:latin typeface="+mn-lt"/>
              </a:rPr>
              <a:t>medium and long term </a:t>
            </a:r>
            <a:r>
              <a:rPr lang="en-US" altLang="en-US" sz="2000" b="1" dirty="0" smtClean="0">
                <a:latin typeface="+mn-lt"/>
              </a:rPr>
              <a:t>drought </a:t>
            </a:r>
            <a:r>
              <a:rPr lang="en-US" altLang="en-US" sz="2000" b="1" dirty="0">
                <a:latin typeface="+mn-lt"/>
              </a:rPr>
              <a:t>proofing </a:t>
            </a:r>
            <a:r>
              <a:rPr lang="en-US" altLang="en-US" sz="2000" b="1" dirty="0" smtClean="0">
                <a:latin typeface="+mn-lt"/>
              </a:rPr>
              <a:t>measures </a:t>
            </a:r>
            <a:r>
              <a:rPr lang="en-US" altLang="en-US" sz="2000" dirty="0" smtClean="0">
                <a:latin typeface="+mn-lt"/>
              </a:rPr>
              <a:t>as a preparedness strategy</a:t>
            </a:r>
            <a:endParaRPr lang="en-US" altLang="en-US" sz="2000" dirty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US" altLang="en-US" sz="2000" b="1" dirty="0">
              <a:latin typeface="+mn-lt"/>
            </a:endParaRPr>
          </a:p>
          <a:p>
            <a:pPr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altLang="en-US" sz="2000" b="1" dirty="0" smtClean="0">
                <a:latin typeface="+mn-lt"/>
              </a:rPr>
              <a:t>Pro-active measure with advance planning</a:t>
            </a:r>
            <a:r>
              <a:rPr lang="en-IN" altLang="en-US" sz="2000" dirty="0" smtClean="0">
                <a:latin typeface="+mn-lt"/>
              </a:rPr>
              <a:t> to improve operational capabilities (</a:t>
            </a:r>
            <a:r>
              <a:rPr lang="en-IN" altLang="en-US" sz="2000" i="1" dirty="0" smtClean="0">
                <a:latin typeface="+mn-lt"/>
              </a:rPr>
              <a:t>climate and water supply monitoring</a:t>
            </a:r>
            <a:r>
              <a:rPr lang="en-IN" altLang="en-US" sz="2000" i="1" dirty="0">
                <a:latin typeface="+mn-lt"/>
              </a:rPr>
              <a:t>, building resilience and institutional capacity</a:t>
            </a:r>
            <a:r>
              <a:rPr lang="en-IN" altLang="en-US" sz="2000" dirty="0">
                <a:latin typeface="+mn-lt"/>
              </a:rPr>
              <a:t>), </a:t>
            </a:r>
            <a:r>
              <a:rPr lang="en-IN" altLang="en-US" sz="2000" b="1" dirty="0">
                <a:latin typeface="+mn-lt"/>
              </a:rPr>
              <a:t>preparedness </a:t>
            </a:r>
            <a:r>
              <a:rPr lang="en-IN" altLang="en-US" sz="2000" b="1" dirty="0">
                <a:latin typeface="+mn-lt"/>
              </a:rPr>
              <a:t>and mitigation</a:t>
            </a:r>
            <a:r>
              <a:rPr lang="en-IN" altLang="en-US" sz="2000" dirty="0">
                <a:latin typeface="+mn-lt"/>
              </a:rPr>
              <a:t> </a:t>
            </a:r>
            <a:r>
              <a:rPr lang="en-IN" altLang="en-US" sz="2000" dirty="0">
                <a:latin typeface="+mn-lt"/>
              </a:rPr>
              <a:t>to</a:t>
            </a:r>
            <a:r>
              <a:rPr lang="en-IN" altLang="en-US" sz="2000" i="1" dirty="0">
                <a:latin typeface="+mn-lt"/>
              </a:rPr>
              <a:t> </a:t>
            </a:r>
            <a:r>
              <a:rPr lang="en-IN" altLang="en-US" sz="2000" dirty="0">
                <a:latin typeface="+mn-lt"/>
              </a:rPr>
              <a:t>reduce future impacts</a:t>
            </a:r>
            <a:r>
              <a:rPr lang="en-IN" altLang="en-US" sz="2000" i="1" dirty="0">
                <a:latin typeface="+mn-lt"/>
              </a:rPr>
              <a:t>.</a:t>
            </a:r>
          </a:p>
          <a:p>
            <a:pPr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Drought </a:t>
            </a:r>
            <a:r>
              <a:rPr lang="en-IN" altLang="en-US" sz="2000" dirty="0">
                <a:latin typeface="+mn-lt"/>
              </a:rPr>
              <a:t>M</a:t>
            </a:r>
            <a:r>
              <a:rPr lang="en-IN" altLang="en-US" sz="2000" dirty="0">
                <a:latin typeface="+mn-lt"/>
              </a:rPr>
              <a:t>anagement Plans </a:t>
            </a:r>
            <a:r>
              <a:rPr lang="en-IN" altLang="en-US" sz="2000" dirty="0">
                <a:latin typeface="+mn-lt"/>
              </a:rPr>
              <a:t>consisting of</a:t>
            </a:r>
            <a:r>
              <a:rPr lang="en-IN" altLang="en-US" sz="2000" i="1" dirty="0">
                <a:latin typeface="+mn-lt"/>
              </a:rPr>
              <a:t> monitoring and </a:t>
            </a:r>
            <a:r>
              <a:rPr lang="en-IN" altLang="en-US" sz="2000" b="1" i="1" dirty="0">
                <a:latin typeface="+mn-lt"/>
              </a:rPr>
              <a:t>early warning</a:t>
            </a:r>
            <a:r>
              <a:rPr lang="en-IN" altLang="en-US" sz="2000" i="1" dirty="0">
                <a:latin typeface="+mn-lt"/>
              </a:rPr>
              <a:t>, </a:t>
            </a:r>
            <a:r>
              <a:rPr lang="en-IN" altLang="en-US" sz="2000" b="1" i="1" dirty="0">
                <a:latin typeface="+mn-lt"/>
              </a:rPr>
              <a:t>long </a:t>
            </a:r>
            <a:r>
              <a:rPr lang="en-IN" altLang="en-US" sz="2000" b="1" i="1" dirty="0">
                <a:latin typeface="+mn-lt"/>
              </a:rPr>
              <a:t>and medium term</a:t>
            </a:r>
            <a:r>
              <a:rPr lang="en-IN" altLang="en-US" sz="2000" i="1" dirty="0">
                <a:latin typeface="+mn-lt"/>
              </a:rPr>
              <a:t> mitigation </a:t>
            </a:r>
            <a:r>
              <a:rPr lang="en-IN" altLang="en-US" sz="2000" i="1" dirty="0">
                <a:latin typeface="+mn-lt"/>
              </a:rPr>
              <a:t>and </a:t>
            </a:r>
            <a:r>
              <a:rPr lang="en-IN" altLang="en-US" sz="2000" i="1" dirty="0">
                <a:latin typeface="+mn-lt"/>
              </a:rPr>
              <a:t>response </a:t>
            </a:r>
            <a:r>
              <a:rPr lang="en-IN" altLang="en-US" sz="2000" i="1" dirty="0">
                <a:latin typeface="+mn-lt"/>
              </a:rPr>
              <a:t>measures including </a:t>
            </a:r>
            <a:r>
              <a:rPr lang="en-IN" altLang="en-US" sz="2000" b="1" i="1" dirty="0">
                <a:latin typeface="+mn-lt"/>
              </a:rPr>
              <a:t>supply augmentation and demand management</a:t>
            </a:r>
            <a:r>
              <a:rPr lang="en-IN" altLang="en-US" sz="2000" i="1" dirty="0">
                <a:latin typeface="+mn-lt"/>
              </a:rPr>
              <a:t> </a:t>
            </a:r>
            <a:r>
              <a:rPr lang="en-IN" altLang="en-US" sz="2000" dirty="0">
                <a:latin typeface="+mn-lt"/>
              </a:rPr>
              <a:t>to </a:t>
            </a:r>
            <a:r>
              <a:rPr lang="en-IN" altLang="en-US" sz="2000" dirty="0">
                <a:latin typeface="+mn-lt"/>
              </a:rPr>
              <a:t>lessen</a:t>
            </a:r>
            <a:r>
              <a:rPr lang="en-IN" altLang="en-US" sz="2000" i="1" dirty="0">
                <a:latin typeface="+mn-lt"/>
              </a:rPr>
              <a:t> </a:t>
            </a:r>
            <a:r>
              <a:rPr lang="en-IN" altLang="en-US" sz="2000" dirty="0">
                <a:latin typeface="+mn-lt"/>
              </a:rPr>
              <a:t>the need for ad-hoc </a:t>
            </a:r>
            <a:r>
              <a:rPr lang="en-IN" altLang="en-US" sz="2000" dirty="0">
                <a:latin typeface="+mn-lt"/>
              </a:rPr>
              <a:t>interventions.</a:t>
            </a:r>
            <a:endParaRPr lang="en-IN" altLang="en-US" sz="2000" dirty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44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1524001" y="-22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7411" name="Rectangle 6"/>
          <p:cNvSpPr>
            <a:spLocks noChangeArrowheads="1"/>
          </p:cNvSpPr>
          <p:nvPr/>
        </p:nvSpPr>
        <p:spPr bwMode="auto">
          <a:xfrm>
            <a:off x="1524001" y="6835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2" name="TextBox 9"/>
          <p:cNvSpPr txBox="1">
            <a:spLocks noChangeArrowheads="1"/>
          </p:cNvSpPr>
          <p:nvPr/>
        </p:nvSpPr>
        <p:spPr bwMode="auto">
          <a:xfrm>
            <a:off x="2667000" y="1524001"/>
            <a:ext cx="6858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7413" name="Rectangle 1"/>
          <p:cNvSpPr>
            <a:spLocks noChangeArrowheads="1"/>
          </p:cNvSpPr>
          <p:nvPr/>
        </p:nvSpPr>
        <p:spPr bwMode="auto">
          <a:xfrm>
            <a:off x="1524001" y="620810"/>
            <a:ext cx="4848048" cy="555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IN" altLang="en-US" b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Medium and Long Term Strategy</a:t>
            </a:r>
          </a:p>
          <a:p>
            <a:pPr eaLnBrk="1" hangingPunct="1"/>
            <a:r>
              <a:rPr lang="en-US" altLang="en-US" b="1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-</a:t>
            </a:r>
            <a:r>
              <a:rPr lang="en-US" altLang="en-US" b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Supply Augmentation Measures</a:t>
            </a:r>
            <a:endParaRPr lang="en-IN" altLang="en-US" b="1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  <a:p>
            <a:pPr algn="just" eaLnBrk="1" hangingPunct="1"/>
            <a:endParaRPr lang="en-IN" altLang="en-US" sz="19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Investments in </a:t>
            </a: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water harvesting and </a:t>
            </a: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water storages including watershed </a:t>
            </a: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management 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Networking </a:t>
            </a: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of reservoirs, lakes, rivers, other water bodies, 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Enhanced </a:t>
            </a: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ground </a:t>
            </a: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water recharge, 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Ground water banking during non-drought years</a:t>
            </a: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Improved water conveyance and piped distribution</a:t>
            </a: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Conjunctive use of rain, canal and ground </a:t>
            </a: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water</a:t>
            </a: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433211" y="526477"/>
            <a:ext cx="5446137" cy="578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19138" indent="-5445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rgbClr val="C00000"/>
                </a:solidFill>
                <a:latin typeface="+mn-lt"/>
              </a:rPr>
              <a:t>Long Term: Demand </a:t>
            </a:r>
            <a:r>
              <a:rPr lang="en-US" altLang="en-US" sz="2800" b="1" dirty="0" smtClean="0">
                <a:solidFill>
                  <a:srgbClr val="C00000"/>
                </a:solidFill>
                <a:latin typeface="+mn-lt"/>
              </a:rPr>
              <a:t>management </a:t>
            </a:r>
            <a:r>
              <a:rPr lang="en-US" altLang="en-US" sz="2800" b="1" dirty="0">
                <a:solidFill>
                  <a:srgbClr val="C00000"/>
                </a:solidFill>
                <a:latin typeface="+mn-lt"/>
              </a:rPr>
              <a:t>Measures</a:t>
            </a:r>
            <a:endParaRPr lang="en-IN" altLang="en-US" sz="2800" b="1" dirty="0">
              <a:solidFill>
                <a:srgbClr val="C00000"/>
              </a:solidFill>
              <a:latin typeface="+mn-lt"/>
            </a:endParaRPr>
          </a:p>
          <a:p>
            <a:pPr algn="just" eaLnBrk="1" hangingPunct="1">
              <a:buFont typeface="Arial" panose="020B0604020202020204" pitchFamily="34" charset="0"/>
              <a:buChar char="•"/>
            </a:pPr>
            <a:endParaRPr lang="en-IN" altLang="en-US" sz="2800" dirty="0"/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Efficient water application including micro irrigation</a:t>
            </a: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Economic </a:t>
            </a:r>
            <a:r>
              <a:rPr lang="en-IN" altLang="en-US" sz="2000" dirty="0">
                <a:latin typeface="+mn-lt"/>
              </a:rPr>
              <a:t>incentives for water </a:t>
            </a:r>
            <a:r>
              <a:rPr lang="en-IN" altLang="en-US" sz="2000" dirty="0" smtClean="0">
                <a:latin typeface="+mn-lt"/>
              </a:rPr>
              <a:t>saving</a:t>
            </a: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Increasing water productivity</a:t>
            </a:r>
            <a:endParaRPr lang="en-IN" altLang="en-US" sz="2000" dirty="0">
              <a:latin typeface="+mn-lt"/>
            </a:endParaRP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Water budget based crop and water use planning</a:t>
            </a:r>
            <a:endParaRPr lang="en-IN" altLang="en-US" sz="2000" dirty="0">
              <a:latin typeface="+mn-lt"/>
            </a:endParaRP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Drought </a:t>
            </a:r>
            <a:r>
              <a:rPr lang="en-IN" altLang="en-US" sz="2000" dirty="0">
                <a:latin typeface="+mn-lt"/>
              </a:rPr>
              <a:t>tolerant and water efficient cultivars</a:t>
            </a: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+mn-lt"/>
              </a:rPr>
              <a:t>Crop </a:t>
            </a:r>
            <a:r>
              <a:rPr lang="en-US" altLang="en-US" sz="2000" dirty="0">
                <a:latin typeface="+mn-lt"/>
              </a:rPr>
              <a:t>diversification to minimize water use</a:t>
            </a: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Conservation </a:t>
            </a:r>
            <a:r>
              <a:rPr lang="en-US" altLang="en-US" sz="2000" dirty="0" smtClean="0">
                <a:latin typeface="+mn-lt"/>
              </a:rPr>
              <a:t>agriculture, land levelling, mulching</a:t>
            </a:r>
            <a:endParaRPr lang="en-IN" alt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18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4" y="1"/>
            <a:ext cx="7886700" cy="1095469"/>
          </a:xfrm>
        </p:spPr>
        <p:txBody>
          <a:bodyPr>
            <a:normAutofit/>
          </a:bodyPr>
          <a:lstStyle/>
          <a:p>
            <a:r>
              <a:rPr lang="en-PH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Smart Drought Management Interventions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842" y="1124541"/>
            <a:ext cx="5022209" cy="532040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Building </a:t>
            </a:r>
            <a:r>
              <a:rPr lang="en-US" sz="2000" dirty="0"/>
              <a:t>resilience </a:t>
            </a:r>
            <a:r>
              <a:rPr lang="en-US" sz="2000" dirty="0"/>
              <a:t>by enhancing storage (in situ, surface and groundwater)</a:t>
            </a:r>
          </a:p>
          <a:p>
            <a:endParaRPr lang="en-US" sz="2000" dirty="0"/>
          </a:p>
          <a:p>
            <a:r>
              <a:rPr lang="en-US" sz="2000" dirty="0"/>
              <a:t>Improving </a:t>
            </a:r>
            <a:r>
              <a:rPr lang="en-US" sz="2000" dirty="0"/>
              <a:t>irrigation efficiency and water </a:t>
            </a:r>
            <a:r>
              <a:rPr lang="en-US" sz="2000" dirty="0"/>
              <a:t>productivity</a:t>
            </a:r>
          </a:p>
          <a:p>
            <a:endParaRPr lang="en-US" sz="2000" dirty="0"/>
          </a:p>
          <a:p>
            <a:r>
              <a:rPr lang="en-US" sz="2000" dirty="0"/>
              <a:t>Laser </a:t>
            </a:r>
            <a:r>
              <a:rPr lang="en-US" sz="2000" dirty="0"/>
              <a:t>land </a:t>
            </a:r>
            <a:r>
              <a:rPr lang="en-US" sz="2000" dirty="0"/>
              <a:t>leveling,  </a:t>
            </a:r>
            <a:r>
              <a:rPr lang="en-US" sz="2000" dirty="0"/>
              <a:t>zero-tillage </a:t>
            </a:r>
            <a:r>
              <a:rPr lang="en-US" sz="2000" dirty="0"/>
              <a:t>&amp; </a:t>
            </a:r>
            <a:r>
              <a:rPr lang="en-US" sz="2000" dirty="0"/>
              <a:t>conservation </a:t>
            </a:r>
            <a:r>
              <a:rPr lang="en-US" sz="2000" dirty="0" smtClean="0"/>
              <a:t>agriculture, BBF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Conjunctive </a:t>
            </a:r>
            <a:r>
              <a:rPr lang="en-US" sz="2000" dirty="0"/>
              <a:t>use of good and poor quality GW / wastewater 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Drought tolerant crop varieties </a:t>
            </a:r>
          </a:p>
          <a:p>
            <a:endParaRPr lang="en-US" sz="2000" dirty="0"/>
          </a:p>
          <a:p>
            <a:r>
              <a:rPr lang="en-US" sz="2000" dirty="0" smtClean="0"/>
              <a:t>Crop </a:t>
            </a:r>
            <a:r>
              <a:rPr lang="en-US" sz="2000" dirty="0"/>
              <a:t>diversification</a:t>
            </a:r>
          </a:p>
          <a:p>
            <a:endParaRPr lang="en-US" sz="2000" dirty="0"/>
          </a:p>
          <a:p>
            <a:r>
              <a:rPr lang="en-US" sz="2000" dirty="0"/>
              <a:t>Integrated farming systems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79385" y="1236274"/>
            <a:ext cx="1810669" cy="1816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1880" y="1306514"/>
            <a:ext cx="1810669" cy="1810669"/>
          </a:xfrm>
          <a:prstGeom prst="rect">
            <a:avLst/>
          </a:prstGeom>
        </p:spPr>
      </p:pic>
      <p:pic>
        <p:nvPicPr>
          <p:cNvPr id="9" name="Picture 8" descr="Picture1.png"/>
          <p:cNvPicPr>
            <a:picLocks noChangeAspect="1"/>
          </p:cNvPicPr>
          <p:nvPr/>
        </p:nvPicPr>
        <p:blipFill>
          <a:blip r:embed="rId4" cstate="print"/>
          <a:srcRect t="18686" r="62646" b="19650"/>
          <a:stretch>
            <a:fillRect/>
          </a:stretch>
        </p:blipFill>
        <p:spPr>
          <a:xfrm>
            <a:off x="7360418" y="1150845"/>
            <a:ext cx="1800000" cy="193247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683939" y="2819877"/>
            <a:ext cx="1800000" cy="1800000"/>
          </a:xfrm>
          <a:prstGeom prst="ellipse">
            <a:avLst/>
          </a:prstGeom>
          <a:blipFill rotWithShape="1">
            <a:blip r:embed="rId5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Oval 12"/>
          <p:cNvSpPr/>
          <p:nvPr/>
        </p:nvSpPr>
        <p:spPr>
          <a:xfrm>
            <a:off x="8888209" y="2883831"/>
            <a:ext cx="1800000" cy="1800000"/>
          </a:xfrm>
          <a:prstGeom prst="ellipse">
            <a:avLst/>
          </a:prstGeom>
          <a:blipFill rotWithShape="1">
            <a:blip r:embed="rId6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8541" y="2833603"/>
            <a:ext cx="1816765" cy="18106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36937" y="4597438"/>
            <a:ext cx="1810669" cy="18167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8775" y="4683832"/>
            <a:ext cx="1810669" cy="18167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19691" y="425054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DSR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7401" y="484950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BBF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68263" y="49530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CA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492876"/>
            <a:ext cx="2133600" cy="365125"/>
          </a:xfrm>
        </p:spPr>
        <p:txBody>
          <a:bodyPr/>
          <a:lstStyle/>
          <a:p>
            <a:fld id="{18B79453-A492-475E-A1B2-E0EACA3D9927}" type="slidenum">
              <a:rPr lang="en-PH" smtClean="0"/>
              <a:pPr/>
              <a:t>22</a:t>
            </a:fld>
            <a:endParaRPr lang="en-PH"/>
          </a:p>
        </p:txBody>
      </p:sp>
      <p:pic>
        <p:nvPicPr>
          <p:cNvPr id="20" name="Picture 9" descr="C:\Documents and Settings\Administrator\Desktop\Camera photos\CRIDA photos_13_8_09\temporary\Efficient usage of water resources_3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36" y="4740488"/>
            <a:ext cx="1832594" cy="1771734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3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001"/>
            <a:ext cx="10515600" cy="829412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002060"/>
                </a:solidFill>
              </a:rPr>
              <a:t>Operationalizing: Water Balance tool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331" y="1337481"/>
            <a:ext cx="106304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Water balance tool helps in site specific water balance, crop yield and crop requirement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Dynamically links them with water management interventions to assess impact of drought on crop production and how much interventions can mitigate the negative impacts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tool applies monthly water budget approach in balancing the water resources availability and water demand within the study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Suitable for homogenous </a:t>
            </a:r>
            <a:r>
              <a:rPr lang="en-US" dirty="0" err="1" smtClean="0"/>
              <a:t>agri</a:t>
            </a:r>
            <a:r>
              <a:rPr lang="en-US" dirty="0" smtClean="0"/>
              <a:t>-catchments with crop area as dominant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tool is modelled in excel spread sheet with minimum input data requirements for simplifications.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Drought proofing Indices can be derived from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two-key function of the tool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assess the water balance of the study area for various hydrological conditions (dry, normal &amp; wet year)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assess the impact of proposed land and water interventions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2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>
            <a:extLst>
              <a:ext uri="{FF2B5EF4-FFF2-40B4-BE49-F238E27FC236}">
                <a16:creationId xmlns:a16="http://schemas.microsoft.com/office/drawing/2014/main" id="{8C2A093E-708E-43EC-8CD1-73C4E7922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4" t="20317" r="7099"/>
          <a:stretch/>
        </p:blipFill>
        <p:spPr>
          <a:xfrm>
            <a:off x="9241535" y="0"/>
            <a:ext cx="2950465" cy="5464629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601FCD4B-1A2A-45B5-8CAD-77F686986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9" r="24284"/>
          <a:stretch/>
        </p:blipFill>
        <p:spPr>
          <a:xfrm>
            <a:off x="7414853" y="0"/>
            <a:ext cx="4777147" cy="5464628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3586586" y="259364"/>
            <a:ext cx="369844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500" dirty="0">
                <a:solidFill>
                  <a:srgbClr val="25547D"/>
                </a:solidFill>
                <a:latin typeface="Georgia" panose="02040502050405020303" pitchFamily="18" charset="0"/>
                <a:ea typeface="+mj-ea"/>
                <a:cs typeface="+mj-cs"/>
              </a:rPr>
              <a:t>Step 1: Input Parameters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3ADC4D-88BB-4DF0-B406-6D8047F60DDD}"/>
              </a:ext>
            </a:extLst>
          </p:cNvPr>
          <p:cNvSpPr/>
          <p:nvPr/>
        </p:nvSpPr>
        <p:spPr>
          <a:xfrm rot="5400000">
            <a:off x="3155439" y="3065001"/>
            <a:ext cx="4375884" cy="2424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297A6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962D3EC-8473-4DD3-BF0F-0D1DFD10EB67}"/>
              </a:ext>
            </a:extLst>
          </p:cNvPr>
          <p:cNvGrpSpPr/>
          <p:nvPr/>
        </p:nvGrpSpPr>
        <p:grpSpPr>
          <a:xfrm rot="5400000">
            <a:off x="3386155" y="1084571"/>
            <a:ext cx="271305" cy="3749055"/>
            <a:chOff x="2013531" y="3354913"/>
            <a:chExt cx="271305" cy="3749055"/>
          </a:xfrm>
          <a:solidFill>
            <a:srgbClr val="0070C0"/>
          </a:solidFill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6BA37CC-358B-49E9-80F8-7B5A49A1BFB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Doughnut 22">
              <a:extLst>
                <a:ext uri="{FF2B5EF4-FFF2-40B4-BE49-F238E27FC236}">
                  <a16:creationId xmlns:a16="http://schemas.microsoft.com/office/drawing/2014/main" id="{F3E69314-41CD-4F75-A97E-229C2C4D0969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CD410DA-37B4-4BE5-9E75-16E64F072DA3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42D07C70-94BD-456A-9117-335C9FD8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828" y="2278667"/>
            <a:ext cx="463515" cy="46351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98">
            <a:extLst>
              <a:ext uri="{FF2B5EF4-FFF2-40B4-BE49-F238E27FC236}">
                <a16:creationId xmlns:a16="http://schemas.microsoft.com/office/drawing/2014/main" id="{52D3F2BE-D80A-4918-9B67-9AD4E323F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6504" y="1682772"/>
            <a:ext cx="524514" cy="49584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6F9C8C-52DB-4DEB-9741-70CC8BEF16AD}"/>
              </a:ext>
            </a:extLst>
          </p:cNvPr>
          <p:cNvSpPr txBox="1"/>
          <p:nvPr/>
        </p:nvSpPr>
        <p:spPr>
          <a:xfrm>
            <a:off x="2111766" y="1759233"/>
            <a:ext cx="2850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Rainfall &amp; Temperature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Daily Rainfall data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Monthly Min &amp; Max temperature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for Normal rainfall, Moderate drought &amp; extreme drought year.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0E6632C-E5F5-4E9E-BAEE-DB0167CB6917}"/>
              </a:ext>
            </a:extLst>
          </p:cNvPr>
          <p:cNvGrpSpPr/>
          <p:nvPr/>
        </p:nvGrpSpPr>
        <p:grpSpPr>
          <a:xfrm rot="16200000">
            <a:off x="7020442" y="252401"/>
            <a:ext cx="271305" cy="3749055"/>
            <a:chOff x="2013531" y="3354913"/>
            <a:chExt cx="271305" cy="3749055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164929-F160-4685-9025-70575203CBE0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ln w="15875">
              <a:solidFill>
                <a:srgbClr val="E86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Doughnut 22">
              <a:extLst>
                <a:ext uri="{FF2B5EF4-FFF2-40B4-BE49-F238E27FC236}">
                  <a16:creationId xmlns:a16="http://schemas.microsoft.com/office/drawing/2014/main" id="{6095CBA4-BCBB-4E46-AF48-C11A2D130F5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solidFill>
              <a:srgbClr val="E86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25E9FCB-08C9-4ABB-ABA4-969F8D3E09D1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solidFill>
              <a:srgbClr val="E86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C1E32F7-2A25-41EA-9531-DF4B9420D3F4}"/>
              </a:ext>
            </a:extLst>
          </p:cNvPr>
          <p:cNvSpPr txBox="1"/>
          <p:nvPr/>
        </p:nvSpPr>
        <p:spPr>
          <a:xfrm>
            <a:off x="6240975" y="998297"/>
            <a:ext cx="28501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Land Use &amp; Soil 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Soil Types, depth &amp; Distribution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Hydrological condition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Land Use Land Cover Data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Latitude &amp; Hemisphere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5723AE-D69F-46A0-915A-0693072C03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88" y="918457"/>
            <a:ext cx="618562" cy="6324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ED24DC-4FC2-4AC5-A345-2472FFB608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06"/>
          <a:stretch/>
        </p:blipFill>
        <p:spPr>
          <a:xfrm>
            <a:off x="8646194" y="1361496"/>
            <a:ext cx="458371" cy="694897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B42D5C-A007-440C-9CE3-D3BFAF8D2F9B}"/>
              </a:ext>
            </a:extLst>
          </p:cNvPr>
          <p:cNvGrpSpPr/>
          <p:nvPr/>
        </p:nvGrpSpPr>
        <p:grpSpPr>
          <a:xfrm rot="16200000">
            <a:off x="7020442" y="2043784"/>
            <a:ext cx="271305" cy="3749055"/>
            <a:chOff x="2013531" y="3354913"/>
            <a:chExt cx="271305" cy="3749055"/>
          </a:xfrm>
          <a:solidFill>
            <a:srgbClr val="00B050"/>
          </a:solidFill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040AD74-3463-4794-9A88-95FCC2EC71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Doughnut 22">
              <a:extLst>
                <a:ext uri="{FF2B5EF4-FFF2-40B4-BE49-F238E27FC236}">
                  <a16:creationId xmlns:a16="http://schemas.microsoft.com/office/drawing/2014/main" id="{4529D2DD-8FA4-4380-8C4D-66DE49ACD68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482BFD-6F9E-462C-9C91-29ACF363E732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D0158CC-98AD-4160-9822-DBCB0E6502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75" y="2579917"/>
            <a:ext cx="1359408" cy="13868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AE0497-8522-4639-AFCB-4F97B1A9F3E8}"/>
              </a:ext>
            </a:extLst>
          </p:cNvPr>
          <p:cNvSpPr txBox="1"/>
          <p:nvPr/>
        </p:nvSpPr>
        <p:spPr>
          <a:xfrm>
            <a:off x="6240974" y="2816137"/>
            <a:ext cx="24438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Crop Pattern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Crop Type and growth duration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Provision for 6 crops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Rainfed &amp; Irrigated area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Sowing Month &amp; Week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ED2D8C8-ECCD-4DED-94B8-76B29D91914A}"/>
              </a:ext>
            </a:extLst>
          </p:cNvPr>
          <p:cNvGrpSpPr/>
          <p:nvPr/>
        </p:nvGrpSpPr>
        <p:grpSpPr>
          <a:xfrm rot="5400000">
            <a:off x="3398925" y="2954222"/>
            <a:ext cx="271305" cy="3749055"/>
            <a:chOff x="2013531" y="3354913"/>
            <a:chExt cx="271305" cy="3749055"/>
          </a:xfrm>
          <a:solidFill>
            <a:srgbClr val="00B0F0"/>
          </a:solidFill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D995807-902C-4040-96E9-3658DDD2F7B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Doughnut 22">
              <a:extLst>
                <a:ext uri="{FF2B5EF4-FFF2-40B4-BE49-F238E27FC236}">
                  <a16:creationId xmlns:a16="http://schemas.microsoft.com/office/drawing/2014/main" id="{701C857E-D31F-4B1A-BE83-E2B832ACF7FD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C4BD8C7-F3A5-4585-B516-E1ACB38BDA37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395134F-B611-43AD-9AC6-6685BC7B4125}"/>
              </a:ext>
            </a:extLst>
          </p:cNvPr>
          <p:cNvSpPr txBox="1"/>
          <p:nvPr/>
        </p:nvSpPr>
        <p:spPr>
          <a:xfrm>
            <a:off x="2127666" y="3541599"/>
            <a:ext cx="30199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Irrigation &amp; Domestic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Irrigation Efficiency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Groundwater &amp; Surface water dependency (%)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River / Canal water availability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 &amp; daily water usage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F464BC8-8E06-44FC-9CA8-D4D2652D1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9445" y="4172541"/>
            <a:ext cx="479523" cy="413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05029F-90CE-4100-8CBD-D0C1769B648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96"/>
          <a:stretch/>
        </p:blipFill>
        <p:spPr>
          <a:xfrm>
            <a:off x="1543538" y="3308144"/>
            <a:ext cx="546863" cy="993224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FBF92FE8-FA65-4D9B-9212-8524977250A6}"/>
              </a:ext>
            </a:extLst>
          </p:cNvPr>
          <p:cNvSpPr txBox="1"/>
          <p:nvPr/>
        </p:nvSpPr>
        <p:spPr>
          <a:xfrm>
            <a:off x="1543538" y="5483143"/>
            <a:ext cx="85070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Inbuilt Parameters: Infiltration rate, Field capacity, Wilting depth) and Crop pattern section (Crops, Crop growth duration days, Crop coefficient, yield response factor, root depth, crop yield, price, depletion factor).</a:t>
            </a:r>
            <a:endParaRPr lang="en-US" sz="1500" i="1" dirty="0"/>
          </a:p>
        </p:txBody>
      </p:sp>
    </p:spTree>
    <p:extLst>
      <p:ext uri="{BB962C8B-B14F-4D97-AF65-F5344CB8AC3E}">
        <p14:creationId xmlns:p14="http://schemas.microsoft.com/office/powerpoint/2010/main" val="291925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F7214F-3739-44F0-BB32-C97C74B95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8" b="37110"/>
          <a:stretch/>
        </p:blipFill>
        <p:spPr>
          <a:xfrm>
            <a:off x="24827" y="3257550"/>
            <a:ext cx="12192000" cy="3588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1921A0-2338-4614-AEDA-E0DD46F71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6" b="-662"/>
          <a:stretch/>
        </p:blipFill>
        <p:spPr>
          <a:xfrm>
            <a:off x="24827" y="3228799"/>
            <a:ext cx="12192000" cy="387448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3CEF268-ADF9-4D91-8EE8-B36117C330C9}"/>
              </a:ext>
            </a:extLst>
          </p:cNvPr>
          <p:cNvCxnSpPr>
            <a:cxnSpLocks/>
          </p:cNvCxnSpPr>
          <p:nvPr/>
        </p:nvCxnSpPr>
        <p:spPr>
          <a:xfrm flipH="1">
            <a:off x="917710" y="1092138"/>
            <a:ext cx="1895" cy="7311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 Diagonal Corner Rectangle 245">
            <a:extLst>
              <a:ext uri="{FF2B5EF4-FFF2-40B4-BE49-F238E27FC236}">
                <a16:creationId xmlns:a16="http://schemas.microsoft.com/office/drawing/2014/main" id="{34A7B34B-BE44-428C-BFE4-204BA24E0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332649" y="3252322"/>
            <a:ext cx="4513207" cy="897520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29" name="Round Diagonal Corner Rectangle 259">
            <a:extLst>
              <a:ext uri="{FF2B5EF4-FFF2-40B4-BE49-F238E27FC236}">
                <a16:creationId xmlns:a16="http://schemas.microsoft.com/office/drawing/2014/main" id="{9A10FE10-E48A-4743-A898-CD82BFBD2D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252303" y="1070396"/>
            <a:ext cx="3243151" cy="4036099"/>
          </a:xfrm>
          <a:prstGeom prst="round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43" name="Rectangle 42"/>
          <p:cNvSpPr/>
          <p:nvPr/>
        </p:nvSpPr>
        <p:spPr>
          <a:xfrm rot="16200000">
            <a:off x="-727772" y="2516800"/>
            <a:ext cx="3254752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218942">
              <a:lnSpc>
                <a:spcPct val="90000"/>
              </a:lnSpc>
              <a:spcBef>
                <a:spcPts val="100"/>
              </a:spcBef>
            </a:pPr>
            <a:r>
              <a:rPr lang="en-US" sz="2500" b="1" dirty="0">
                <a:latin typeface="Arial"/>
                <a:cs typeface="Arial"/>
              </a:rPr>
              <a:t>Scenarios</a:t>
            </a:r>
            <a:endParaRPr lang="en-US" sz="2500" dirty="0">
              <a:latin typeface="Arial"/>
              <a:cs typeface="Arial"/>
            </a:endParaRPr>
          </a:p>
        </p:txBody>
      </p:sp>
      <p:pic>
        <p:nvPicPr>
          <p:cNvPr id="64" name="Graphic 98">
            <a:extLst>
              <a:ext uri="{FF2B5EF4-FFF2-40B4-BE49-F238E27FC236}">
                <a16:creationId xmlns:a16="http://schemas.microsoft.com/office/drawing/2014/main" id="{F355CDFA-FC2F-4824-B8D1-267845E4D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640" y="1070397"/>
            <a:ext cx="1744501" cy="16195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F1EABA1-010B-4ACE-94A5-783563EB9256}"/>
              </a:ext>
            </a:extLst>
          </p:cNvPr>
          <p:cNvSpPr txBox="1"/>
          <p:nvPr/>
        </p:nvSpPr>
        <p:spPr>
          <a:xfrm>
            <a:off x="1439901" y="2663098"/>
            <a:ext cx="298535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400" kern="0" dirty="0">
                <a:solidFill>
                  <a:schemeClr val="bg2"/>
                </a:solidFill>
              </a:rPr>
              <a:t>Simulating Water Balance for :-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600" b="1" kern="0" dirty="0">
                <a:solidFill>
                  <a:schemeClr val="bg2"/>
                </a:solidFill>
              </a:rPr>
              <a:t>Normal Rainfall Year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600" b="1" kern="0" dirty="0">
                <a:solidFill>
                  <a:schemeClr val="bg2"/>
                </a:solidFill>
              </a:rPr>
              <a:t>Moderate Drought year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600" b="1" kern="0" dirty="0">
                <a:solidFill>
                  <a:schemeClr val="bg2"/>
                </a:solidFill>
              </a:rPr>
              <a:t>Extreme Drought year</a:t>
            </a:r>
          </a:p>
          <a:p>
            <a:pPr algn="just" defTabSz="1218942">
              <a:defRPr/>
            </a:pPr>
            <a:endParaRPr lang="en-US" sz="1600" kern="0" dirty="0">
              <a:solidFill>
                <a:schemeClr val="bg2"/>
              </a:solidFill>
            </a:endParaRPr>
          </a:p>
          <a:p>
            <a:pPr algn="just" defTabSz="1218942">
              <a:defRPr/>
            </a:pPr>
            <a:r>
              <a:rPr lang="en-US" sz="1600" kern="0" dirty="0">
                <a:solidFill>
                  <a:schemeClr val="bg2"/>
                </a:solidFill>
              </a:rPr>
              <a:t>To begin with, water balance is simulated for normal rainfall year without any scenarios to set benchmark (baseline Scenario)</a:t>
            </a:r>
          </a:p>
          <a:p>
            <a:pPr defTabSz="1218942">
              <a:defRPr/>
            </a:pPr>
            <a:endParaRPr lang="en-US" sz="1600" kern="0" dirty="0">
              <a:solidFill>
                <a:schemeClr val="bg2"/>
              </a:solidFill>
            </a:endParaRPr>
          </a:p>
          <a:p>
            <a:pPr defTabSz="1218942">
              <a:defRPr/>
            </a:pPr>
            <a:endParaRPr lang="en-US" sz="1600" kern="0" dirty="0">
              <a:solidFill>
                <a:schemeClr val="bg2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176898" y="438723"/>
            <a:ext cx="62263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500" dirty="0">
                <a:solidFill>
                  <a:srgbClr val="25547D"/>
                </a:solidFill>
                <a:latin typeface="Georgia" panose="02040502050405020303" pitchFamily="18" charset="0"/>
                <a:ea typeface="+mj-ea"/>
                <a:cs typeface="+mj-cs"/>
              </a:rPr>
              <a:t>Step 2: Defining Scenarios &amp; Interventions</a:t>
            </a:r>
          </a:p>
        </p:txBody>
      </p:sp>
      <p:sp>
        <p:nvSpPr>
          <p:cNvPr id="73" name="Round Diagonal Corner Rectangle 245">
            <a:extLst>
              <a:ext uri="{FF2B5EF4-FFF2-40B4-BE49-F238E27FC236}">
                <a16:creationId xmlns:a16="http://schemas.microsoft.com/office/drawing/2014/main" id="{36BBD636-7A9A-48FF-9576-468F734A65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335797" y="1113358"/>
            <a:ext cx="4510056" cy="897520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74" name="Round Diagonal Corner Rectangle 245">
            <a:extLst>
              <a:ext uri="{FF2B5EF4-FFF2-40B4-BE49-F238E27FC236}">
                <a16:creationId xmlns:a16="http://schemas.microsoft.com/office/drawing/2014/main" id="{8744125A-02F0-4B22-90E9-DDB99E079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332648" y="2147928"/>
            <a:ext cx="4513205" cy="897520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6CFA06-F3AF-4294-AE36-EE96ADB280B0}"/>
              </a:ext>
            </a:extLst>
          </p:cNvPr>
          <p:cNvSpPr txBox="1"/>
          <p:nvPr/>
        </p:nvSpPr>
        <p:spPr>
          <a:xfrm>
            <a:off x="6400665" y="1158648"/>
            <a:ext cx="2688096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bg1"/>
                </a:solidFill>
              </a:rPr>
              <a:t>Supply Side Interventions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To Augment Water Storage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Increase Groundwater Storage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C55E1F-3E7D-4AD6-A878-4E5B4C7BF25D}"/>
              </a:ext>
            </a:extLst>
          </p:cNvPr>
          <p:cNvSpPr txBox="1"/>
          <p:nvPr/>
        </p:nvSpPr>
        <p:spPr>
          <a:xfrm>
            <a:off x="6400665" y="2213820"/>
            <a:ext cx="2786522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bg1"/>
                </a:solidFill>
              </a:rPr>
              <a:t>Demand Side Interventions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Increase irrigation efficiency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Save Water</a:t>
            </a:r>
          </a:p>
        </p:txBody>
      </p:sp>
      <p:pic>
        <p:nvPicPr>
          <p:cNvPr id="77" name="Picture 6" descr="F:\Rajeshwari\2017\Eicher - Oragadam\Icons\Water recharge.png">
            <a:extLst>
              <a:ext uri="{FF2B5EF4-FFF2-40B4-BE49-F238E27FC236}">
                <a16:creationId xmlns:a16="http://schemas.microsoft.com/office/drawing/2014/main" id="{244B711D-CED3-42E7-9176-7DEF4BAEC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53" y="738575"/>
            <a:ext cx="1688132" cy="1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098A6CE8-ECAC-4B70-BD6A-3F8F4DB7D901}"/>
              </a:ext>
            </a:extLst>
          </p:cNvPr>
          <p:cNvSpPr/>
          <p:nvPr/>
        </p:nvSpPr>
        <p:spPr>
          <a:xfrm>
            <a:off x="5424207" y="2190994"/>
            <a:ext cx="812493" cy="824688"/>
          </a:xfrm>
          <a:prstGeom prst="flowChartConnector">
            <a:avLst/>
          </a:prstGeom>
          <a:solidFill>
            <a:srgbClr val="0F2210"/>
          </a:solidFill>
          <a:ln w="25400" cap="flat" cmpd="sng" algn="ctr">
            <a:solidFill>
              <a:srgbClr val="0F22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42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9" name="Graphic 7">
            <a:extLst>
              <a:ext uri="{FF2B5EF4-FFF2-40B4-BE49-F238E27FC236}">
                <a16:creationId xmlns:a16="http://schemas.microsoft.com/office/drawing/2014/main" id="{57D051F8-8D6F-449E-B494-05412D62A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6279" y="2371289"/>
            <a:ext cx="574548" cy="470084"/>
          </a:xfrm>
          <a:prstGeom prst="rect">
            <a:avLst/>
          </a:prstGeom>
        </p:spPr>
      </p:pic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C14B2485-E57D-4AA6-A0DA-AF7865C9AEEE}"/>
              </a:ext>
            </a:extLst>
          </p:cNvPr>
          <p:cNvSpPr/>
          <p:nvPr/>
        </p:nvSpPr>
        <p:spPr>
          <a:xfrm>
            <a:off x="5434109" y="3264739"/>
            <a:ext cx="811619" cy="831170"/>
          </a:xfrm>
          <a:prstGeom prst="flowChartConnector">
            <a:avLst/>
          </a:prstGeom>
          <a:solidFill>
            <a:srgbClr val="0F2210"/>
          </a:solidFill>
          <a:ln w="25400" cap="flat" cmpd="sng" algn="ctr">
            <a:solidFill>
              <a:srgbClr val="0F22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42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3" name="Graphic 9">
            <a:extLst>
              <a:ext uri="{FF2B5EF4-FFF2-40B4-BE49-F238E27FC236}">
                <a16:creationId xmlns:a16="http://schemas.microsoft.com/office/drawing/2014/main" id="{C619E9AE-AD84-496E-A236-68AA55AAD5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1422" y="3410976"/>
            <a:ext cx="513179" cy="513179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CE311DA-FCC4-4A29-A544-616A9C6439CA}"/>
              </a:ext>
            </a:extLst>
          </p:cNvPr>
          <p:cNvSpPr/>
          <p:nvPr/>
        </p:nvSpPr>
        <p:spPr>
          <a:xfrm rot="16200000">
            <a:off x="3703135" y="2340566"/>
            <a:ext cx="2800666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218942">
              <a:lnSpc>
                <a:spcPct val="90000"/>
              </a:lnSpc>
              <a:spcBef>
                <a:spcPts val="100"/>
              </a:spcBef>
            </a:pPr>
            <a:r>
              <a:rPr lang="en-US" sz="2500" b="1" dirty="0">
                <a:latin typeface="Arial"/>
                <a:cs typeface="Arial"/>
              </a:rPr>
              <a:t>Interventions</a:t>
            </a:r>
            <a:endParaRPr lang="en-US" sz="25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06E41-53F1-4B53-8314-6BB91BF72EAB}"/>
              </a:ext>
            </a:extLst>
          </p:cNvPr>
          <p:cNvSpPr txBox="1"/>
          <p:nvPr/>
        </p:nvSpPr>
        <p:spPr>
          <a:xfrm>
            <a:off x="5276593" y="4200237"/>
            <a:ext cx="6648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The efficiency and impact of each intervention is  Pre-defined in the tool with option to modify based on site conditions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4E0865-E3F3-421F-9EC7-4843600CF6DD}"/>
              </a:ext>
            </a:extLst>
          </p:cNvPr>
          <p:cNvSpPr txBox="1"/>
          <p:nvPr/>
        </p:nvSpPr>
        <p:spPr>
          <a:xfrm>
            <a:off x="6383041" y="3264739"/>
            <a:ext cx="3589781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bg1"/>
                </a:solidFill>
              </a:rPr>
              <a:t>Soil Moisture Interventions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Reduce Runoff &amp; Soil Evaporation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Increase moisture holding capacity of Soil</a:t>
            </a:r>
          </a:p>
        </p:txBody>
      </p:sp>
      <p:sp>
        <p:nvSpPr>
          <p:cNvPr id="33" name="Round Diagonal Corner Rectangle 245">
            <a:extLst>
              <a:ext uri="{FF2B5EF4-FFF2-40B4-BE49-F238E27FC236}">
                <a16:creationId xmlns:a16="http://schemas.microsoft.com/office/drawing/2014/main" id="{8D481A32-B9B7-47F2-8BCF-54ED7C0795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rot="16200000" flipH="1">
            <a:off x="9412619" y="2182841"/>
            <a:ext cx="3036483" cy="89751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A5C51B-62D4-4578-98E6-AB21F63F9D80}"/>
              </a:ext>
            </a:extLst>
          </p:cNvPr>
          <p:cNvSpPr txBox="1"/>
          <p:nvPr/>
        </p:nvSpPr>
        <p:spPr>
          <a:xfrm rot="16200000">
            <a:off x="9964841" y="2218489"/>
            <a:ext cx="1822756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bg1"/>
                </a:solidFill>
              </a:rPr>
              <a:t>Economics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Evaluation Period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Interest rate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0C8A57-3B31-48FC-8CA3-B2EBDE40C592}"/>
              </a:ext>
            </a:extLst>
          </p:cNvPr>
          <p:cNvCxnSpPr>
            <a:cxnSpLocks/>
          </p:cNvCxnSpPr>
          <p:nvPr/>
        </p:nvCxnSpPr>
        <p:spPr>
          <a:xfrm>
            <a:off x="917710" y="3583495"/>
            <a:ext cx="0" cy="127425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B8E412-EF70-400B-84B6-228BCE1AD283}"/>
              </a:ext>
            </a:extLst>
          </p:cNvPr>
          <p:cNvCxnSpPr>
            <a:cxnSpLocks/>
          </p:cNvCxnSpPr>
          <p:nvPr/>
        </p:nvCxnSpPr>
        <p:spPr>
          <a:xfrm>
            <a:off x="5103468" y="3583495"/>
            <a:ext cx="0" cy="11028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C2C760-512E-4487-8522-F82D4AE26101}"/>
              </a:ext>
            </a:extLst>
          </p:cNvPr>
          <p:cNvCxnSpPr>
            <a:cxnSpLocks/>
          </p:cNvCxnSpPr>
          <p:nvPr/>
        </p:nvCxnSpPr>
        <p:spPr>
          <a:xfrm>
            <a:off x="5103468" y="1149595"/>
            <a:ext cx="0" cy="312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2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E11DB9C-F00B-4C19-974A-A83E0FE04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8" b="37110"/>
          <a:stretch/>
        </p:blipFill>
        <p:spPr>
          <a:xfrm>
            <a:off x="24827" y="3257550"/>
            <a:ext cx="12192000" cy="3588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4E9B-C4B2-47D3-8445-C11FE3250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6" b="-662"/>
          <a:stretch/>
        </p:blipFill>
        <p:spPr>
          <a:xfrm>
            <a:off x="24827" y="3257549"/>
            <a:ext cx="12192000" cy="45053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218C52-881E-4E53-8D77-47ADDC1A5E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827" y="1288496"/>
          <a:ext cx="12142345" cy="3540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8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8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4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Output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AD7A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Description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563">
                <a:tc>
                  <a:txBody>
                    <a:bodyPr/>
                    <a:lstStyle/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b="1" i="1" dirty="0">
                        <a:solidFill>
                          <a:schemeClr val="bg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Water Balance Results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Water Productivity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Crop Yield, CWR &amp; Production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Economic Analysis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AD7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1" u="sng" dirty="0">
                          <a:latin typeface="Calibri" charset="0"/>
                          <a:ea typeface="Calibri" charset="0"/>
                          <a:cs typeface="Calibri" charset="0"/>
                        </a:rPr>
                        <a:t>Water Balance Results</a:t>
                      </a:r>
                    </a:p>
                    <a:p>
                      <a:pPr>
                        <a:lnSpc>
                          <a:spcPts val="1600"/>
                        </a:lnSpc>
                      </a:pPr>
                      <a:endParaRPr lang="en-US" sz="1400" b="1" i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endParaRPr lang="en-US" sz="1400" b="1" i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Rainfall, Runoff, Recharge &amp; Evaporation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Annual &amp; Monthly results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Results for each scenario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400" b="1" i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1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Water Productivity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1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1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Provides details on yield per unit of water applied (Kg/</a:t>
                      </a:r>
                      <a:r>
                        <a:rPr lang="en-US" sz="1400" b="1" i="1" dirty="0" err="1">
                          <a:latin typeface="Calibri" charset="0"/>
                          <a:ea typeface="Calibri" charset="0"/>
                          <a:cs typeface="Calibri" charset="0"/>
                        </a:rPr>
                        <a:t>cu.m</a:t>
                      </a: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dirty="0">
                          <a:latin typeface="Calibri" charset="0"/>
                          <a:ea typeface="Calibri" charset="0"/>
                          <a:cs typeface="Calibri" charset="0"/>
                        </a:rPr>
                        <a:t>Rainfed &amp; Irrigated Crop Water productivity</a:t>
                      </a:r>
                      <a:endParaRPr kumimoji="0" lang="en-US" sz="1400" b="1" i="1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Overall results &amp; </a:t>
                      </a:r>
                      <a:r>
                        <a:rPr kumimoji="0" lang="en-US" sz="14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Cropwise</a:t>
                      </a:r>
                      <a:r>
                        <a:rPr kumimoji="0" lang="en-US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charset="0"/>
                          <a:ea typeface="Calibri" charset="0"/>
                          <a:cs typeface="Calibri" charset="0"/>
                        </a:rPr>
                        <a:t> results</a:t>
                      </a:r>
                    </a:p>
                    <a:p>
                      <a:pPr marL="285750" indent="-285750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400" b="1" i="1" u="none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1" u="sng" dirty="0">
                          <a:latin typeface="Calibri" charset="0"/>
                          <a:ea typeface="Calibri" charset="0"/>
                          <a:cs typeface="Calibri" charset="0"/>
                        </a:rPr>
                        <a:t>Crop Yield, CWR &amp; Production</a:t>
                      </a:r>
                    </a:p>
                    <a:p>
                      <a:pPr marL="0" indent="0">
                        <a:lnSpc>
                          <a:spcPts val="1600"/>
                        </a:lnSpc>
                        <a:buFont typeface="Arial" panose="020B0604020202020204" pitchFamily="34" charset="0"/>
                        <a:buNone/>
                      </a:pPr>
                      <a:endParaRPr lang="en-US" sz="1400" b="1" i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Crop Water Requirement &amp; Irrigated Water Requirement</a:t>
                      </a:r>
                      <a:endParaRPr lang="en-US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Rainfed Crop yield &amp; Rainfed CWR met (in %) </a:t>
                      </a:r>
                      <a:endParaRPr lang="en-US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Irrigated Crop yield &amp; Irrigated CWR met (in %)</a:t>
                      </a:r>
                      <a:endParaRPr lang="en-US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Overall Crop Yield (%), Production (tonnes) &amp; CWR met (%)</a:t>
                      </a:r>
                      <a:endParaRPr lang="en-US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endParaRPr lang="en-US" sz="1400" b="1" i="1" u="sng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1" u="sng" dirty="0">
                          <a:latin typeface="Calibri" charset="0"/>
                          <a:ea typeface="Calibri" charset="0"/>
                          <a:cs typeface="Calibri" charset="0"/>
                        </a:rPr>
                        <a:t>Economic Analysis</a:t>
                      </a: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400" b="1" i="1" kern="1200" dirty="0">
                        <a:solidFill>
                          <a:schemeClr val="dk1"/>
                        </a:solidFill>
                        <a:latin typeface="Calibri" charset="0"/>
                        <a:ea typeface="+mn-ea"/>
                        <a:cs typeface="Calibri" charset="0"/>
                      </a:endParaRP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Total cost of all interventions</a:t>
                      </a: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Monetary Benefits</a:t>
                      </a:r>
                    </a:p>
                    <a:p>
                      <a:pPr marL="285750" lvl="2" indent="-285750" algn="l" defTabSz="914400" rtl="0" eaLnBrk="1" latinLnBrk="0" hangingPunct="1">
                        <a:lnSpc>
                          <a:spcPts val="1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latin typeface="Calibri" charset="0"/>
                          <a:ea typeface="+mn-ea"/>
                          <a:cs typeface="Calibri" charset="0"/>
                        </a:rPr>
                        <a:t>Benefit-Cost Ration (BCR)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49474C2-6775-47F3-9E44-8A8EF0943852}"/>
              </a:ext>
            </a:extLst>
          </p:cNvPr>
          <p:cNvSpPr/>
          <p:nvPr/>
        </p:nvSpPr>
        <p:spPr>
          <a:xfrm>
            <a:off x="3771869" y="630839"/>
            <a:ext cx="3956532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500" dirty="0">
                <a:solidFill>
                  <a:srgbClr val="25547D"/>
                </a:solidFill>
                <a:latin typeface="Georgia" panose="02040502050405020303" pitchFamily="18" charset="0"/>
                <a:ea typeface="+mj-ea"/>
                <a:cs typeface="+mj-cs"/>
              </a:rPr>
              <a:t>Step 3: Output Parameters</a:t>
            </a:r>
          </a:p>
        </p:txBody>
      </p:sp>
    </p:spTree>
    <p:extLst>
      <p:ext uri="{BB962C8B-B14F-4D97-AF65-F5344CB8AC3E}">
        <p14:creationId xmlns:p14="http://schemas.microsoft.com/office/powerpoint/2010/main" val="27009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2476" y="321706"/>
            <a:ext cx="8688525" cy="485582"/>
          </a:xfrm>
          <a:noFill/>
        </p:spPr>
        <p:txBody>
          <a:bodyPr>
            <a:noAutofit/>
          </a:bodyPr>
          <a:lstStyle/>
          <a:p>
            <a:pPr algn="l"/>
            <a:r>
              <a:rPr lang="en-GB" sz="3200" b="1" dirty="0"/>
              <a:t>South Asia Drought Early Warning System (SADEWS) 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4355" y="4816541"/>
            <a:ext cx="4779669" cy="507710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1050" i="1" dirty="0"/>
              <a:t>The drought outlook for </a:t>
            </a:r>
            <a:r>
              <a:rPr lang="en-GB" sz="1050" i="1" dirty="0" err="1"/>
              <a:t>Kharif</a:t>
            </a:r>
            <a:r>
              <a:rPr lang="en-GB" sz="1050" i="1" dirty="0"/>
              <a:t> 2017 is part of the </a:t>
            </a:r>
            <a:r>
              <a:rPr lang="en-US" sz="1050" i="1" dirty="0"/>
              <a:t>ICAR–IWMI collaborative research project on “Drought Monitoring, Planning and Management: Improving Food Security and Resilience of the drought affected states in India” </a:t>
            </a:r>
          </a:p>
        </p:txBody>
      </p:sp>
      <p:pic>
        <p:nvPicPr>
          <p:cNvPr id="1026" name="Picture 2" descr="http://sbcltr.in/wp-content/uploads/2016/05/drough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476" y="1268605"/>
            <a:ext cx="2924999" cy="19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476" y="3289908"/>
            <a:ext cx="2924999" cy="1957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392" y="2347628"/>
            <a:ext cx="649769" cy="518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472" y="3136337"/>
            <a:ext cx="581689" cy="744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531" y="4083294"/>
            <a:ext cx="1194799" cy="40990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414354" y="1165981"/>
            <a:ext cx="3870297" cy="3556373"/>
            <a:chOff x="4767007" y="998003"/>
            <a:chExt cx="5160396" cy="47418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7007" y="998003"/>
              <a:ext cx="5160396" cy="474183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824673" y="5458764"/>
              <a:ext cx="2630571" cy="2053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825" i="1" dirty="0">
                  <a:solidFill>
                    <a:schemeClr val="bg2">
                      <a:lumMod val="50000"/>
                    </a:schemeClr>
                  </a:solidFill>
                </a:rPr>
                <a:t>Agriculture Drought Monitor for South Asia</a:t>
              </a:r>
              <a:endParaRPr lang="en-US" sz="825" i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12759" y="5492692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Issue No. 1: 17</a:t>
            </a:r>
            <a:r>
              <a:rPr lang="en-GB" sz="1200" baseline="30000" dirty="0">
                <a:solidFill>
                  <a:srgbClr val="FF0000"/>
                </a:solidFill>
              </a:rPr>
              <a:t>th</a:t>
            </a:r>
            <a:r>
              <a:rPr lang="en-GB" sz="1200" dirty="0">
                <a:solidFill>
                  <a:srgbClr val="FF0000"/>
                </a:solidFill>
              </a:rPr>
              <a:t> June 2017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37046" y="5347533"/>
            <a:ext cx="6047874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Drought bulletin for 2017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Kharif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jointly prepared by IWMI-ICAR/CRIDA for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India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specific States like Andhra Pradesh, Karnataka to monitor the agriculture drought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situation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680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616371" y="3817067"/>
            <a:ext cx="2757174" cy="2067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1" y="3537115"/>
            <a:ext cx="3003487" cy="2841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2304" y="3028422"/>
            <a:ext cx="2125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2">
                    <a:lumMod val="50000"/>
                  </a:schemeClr>
                </a:solidFill>
              </a:rPr>
              <a:t>Crop Sensor measuring vegetation index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15810" y="3176872"/>
            <a:ext cx="2852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Stress condition of Foxtail Millet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830" y="741261"/>
            <a:ext cx="2859106" cy="2023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8277712" y="2819262"/>
            <a:ext cx="21415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Vegetation Health Monitor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9943" y="23432"/>
            <a:ext cx="8524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ea typeface="Segoe UI" pitchFamily="34" charset="0"/>
                <a:cs typeface="Segoe UI" pitchFamily="34" charset="0"/>
              </a:rPr>
              <a:t>Real Time Drought Contingency Planning</a:t>
            </a:r>
            <a:endParaRPr lang="en-US" sz="3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467" y="762073"/>
            <a:ext cx="2714434" cy="219457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flipH="1">
            <a:off x="6959600" y="1210401"/>
            <a:ext cx="700163" cy="368635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ent Arrow 13"/>
          <p:cNvSpPr/>
          <p:nvPr/>
        </p:nvSpPr>
        <p:spPr>
          <a:xfrm flipV="1">
            <a:off x="4504267" y="2937933"/>
            <a:ext cx="667700" cy="1943488"/>
          </a:xfrm>
          <a:prstGeom prst="bentArrow">
            <a:avLst>
              <a:gd name="adj1" fmla="val 25000"/>
              <a:gd name="adj2" fmla="val 41529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992806" y="4366683"/>
            <a:ext cx="828637" cy="31153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386" y="5751476"/>
            <a:ext cx="1219866" cy="4185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454" y="5579727"/>
            <a:ext cx="456792" cy="628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1" y="694267"/>
            <a:ext cx="2853267" cy="4765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ea typeface="Segoe UI" pitchFamily="34" charset="0"/>
                <a:cs typeface="Segoe UI" pitchFamily="34" charset="0"/>
              </a:rPr>
              <a:t>Site locations:</a:t>
            </a:r>
          </a:p>
          <a:p>
            <a:r>
              <a:rPr lang="en-US" sz="1600" b="1" dirty="0">
                <a:ea typeface="Segoe UI" pitchFamily="34" charset="0"/>
                <a:cs typeface="Segoe UI" pitchFamily="34" charset="0"/>
              </a:rPr>
              <a:t> </a:t>
            </a:r>
            <a:r>
              <a:rPr lang="en-US" sz="1600" b="1" dirty="0" err="1">
                <a:ea typeface="Segoe UI" pitchFamily="34" charset="0"/>
                <a:cs typeface="Segoe UI" pitchFamily="34" charset="0"/>
              </a:rPr>
              <a:t>Anatapur</a:t>
            </a:r>
            <a:r>
              <a:rPr lang="en-US" sz="1600" b="1" dirty="0">
                <a:ea typeface="Segoe UI" pitchFamily="34" charset="0"/>
                <a:cs typeface="Segoe UI" pitchFamily="34" charset="0"/>
              </a:rPr>
              <a:t>; </a:t>
            </a:r>
            <a:r>
              <a:rPr lang="en-US" sz="1600" b="1" dirty="0">
                <a:ea typeface="Segoe UI" pitchFamily="34" charset="0"/>
                <a:cs typeface="Segoe UI" pitchFamily="34" charset="0"/>
              </a:rPr>
              <a:t>Kurnool</a:t>
            </a:r>
          </a:p>
          <a:p>
            <a:r>
              <a:rPr lang="en-US" sz="1600" b="1" dirty="0" err="1">
                <a:ea typeface="Segoe UI" pitchFamily="34" charset="0"/>
                <a:cs typeface="Segoe UI" pitchFamily="34" charset="0"/>
              </a:rPr>
              <a:t>Amaravti</a:t>
            </a:r>
            <a:r>
              <a:rPr lang="en-US" sz="1600" b="1" dirty="0">
                <a:ea typeface="Segoe UI" pitchFamily="34" charset="0"/>
                <a:cs typeface="Segoe UI" pitchFamily="34" charset="0"/>
              </a:rPr>
              <a:t> </a:t>
            </a:r>
            <a:r>
              <a:rPr lang="en-US" sz="1600" b="1" dirty="0">
                <a:ea typeface="Segoe UI" pitchFamily="34" charset="0"/>
                <a:cs typeface="Segoe UI" pitchFamily="34" charset="0"/>
              </a:rPr>
              <a:t>; </a:t>
            </a:r>
            <a:r>
              <a:rPr lang="en-US" sz="1600" b="1" dirty="0">
                <a:ea typeface="Segoe UI" pitchFamily="34" charset="0"/>
                <a:cs typeface="Segoe UI" pitchFamily="34" charset="0"/>
              </a:rPr>
              <a:t>Aurangabad</a:t>
            </a:r>
          </a:p>
          <a:p>
            <a:r>
              <a:rPr lang="en-US" sz="1600" b="1" dirty="0" err="1">
                <a:ea typeface="Segoe UI" pitchFamily="34" charset="0"/>
                <a:cs typeface="Segoe UI" pitchFamily="34" charset="0"/>
              </a:rPr>
              <a:t>Khammam;Ranga</a:t>
            </a:r>
            <a:r>
              <a:rPr lang="en-US" sz="1600" b="1" dirty="0">
                <a:ea typeface="Segoe UI" pitchFamily="34" charset="0"/>
                <a:cs typeface="Segoe UI" pitchFamily="34" charset="0"/>
              </a:rPr>
              <a:t> </a:t>
            </a:r>
            <a:r>
              <a:rPr lang="en-US" sz="1600" b="1" dirty="0">
                <a:ea typeface="Segoe UI" pitchFamily="34" charset="0"/>
                <a:cs typeface="Segoe UI" pitchFamily="34" charset="0"/>
              </a:rPr>
              <a:t>Reddy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Joint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field validation (CRIDA-IWMI-KVK)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IDSI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drought product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Kurnool district,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September 2017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Field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 using Crop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vegetation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stress (NDVI) and brief to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farmers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Drought contingency plans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discussed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land use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crops options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853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2F884-E5DD-B14C-845B-4292FD19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BF178-A803-C944-A3C9-9E5362B96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595920" y="123826"/>
            <a:ext cx="900870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Arial" charset="0"/>
              </a:rPr>
              <a:t>Increased Incidence &amp; Severity of Droughts </a:t>
            </a:r>
            <a:endParaRPr lang="en-US" sz="3200" b="1" dirty="0">
              <a:solidFill>
                <a:srgbClr val="C00000"/>
              </a:solidFill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279057" y="4849270"/>
            <a:ext cx="7569053" cy="1921006"/>
            <a:chOff x="1424130" y="4823144"/>
            <a:chExt cx="7569053" cy="1921006"/>
          </a:xfrm>
        </p:grpSpPr>
        <p:graphicFrame>
          <p:nvGraphicFramePr>
            <p:cNvPr id="7" name="Chart 1"/>
            <p:cNvGraphicFramePr>
              <a:graphicFrameLocks/>
            </p:cNvGraphicFramePr>
            <p:nvPr>
              <p:extLst/>
            </p:nvPr>
          </p:nvGraphicFramePr>
          <p:xfrm>
            <a:off x="1424130" y="4823144"/>
            <a:ext cx="7569053" cy="19210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734824" y="5274941"/>
              <a:ext cx="31946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/>
                <a:t>% storage (MMI reservoirs) in 2009 compare to last 10 years average</a:t>
              </a:r>
              <a:endParaRPr lang="en-US" sz="1200" b="1" dirty="0"/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21622" y="1551483"/>
          <a:ext cx="2653110" cy="2672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26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1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RF Deficit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(Production loss)</a:t>
                      </a:r>
                    </a:p>
                    <a:p>
                      <a:pPr algn="ctr"/>
                      <a:r>
                        <a:rPr lang="en-US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-19 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(-15.40)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-23 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(-4.12)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 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(-3.25)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-14 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(-2.35)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4184" y="1047986"/>
            <a:ext cx="3342430" cy="21161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058693" y="1047986"/>
            <a:ext cx="319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Dry reservoir/tank beds</a:t>
            </a:r>
            <a:endParaRPr lang="en-IN" dirty="0"/>
          </a:p>
        </p:txBody>
      </p:sp>
      <p:pic>
        <p:nvPicPr>
          <p:cNvPr id="17" name="Picture 1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760" y="2722652"/>
            <a:ext cx="3318306" cy="217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4693980" y="2722652"/>
            <a:ext cx="201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Dry wells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524001" y="904138"/>
            <a:ext cx="2527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Rainfall departure from normal-India</a:t>
            </a:r>
            <a:endParaRPr lang="en-IN" sz="2000" dirty="0"/>
          </a:p>
        </p:txBody>
      </p:sp>
      <p:sp>
        <p:nvSpPr>
          <p:cNvPr id="21" name="Oval 20"/>
          <p:cNvSpPr/>
          <p:nvPr/>
        </p:nvSpPr>
        <p:spPr>
          <a:xfrm>
            <a:off x="1534276" y="4232822"/>
            <a:ext cx="199318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Increased frequency in last decade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6614" y="1106495"/>
            <a:ext cx="3149210" cy="37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535"/>
            <a:ext cx="10515600" cy="932744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Drought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376" y="848623"/>
            <a:ext cx="112974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 temporary aberration but is a normal, recurring feature of climate unlike aridity or even seasonal aridity (in terms of a well defined dry season), which is a permanent feature of climate.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leads to a situation where the supply of water is insufficient to meet the needs of people and the environment.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Drought condition primarily originate on account of substantial rainfall deviation [quantity, distribution: spatial and temporal] from the normal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characterized by variability in terms of its spatial expanse, intensity and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Agriculture is most vulnerable  </a:t>
            </a:r>
            <a:r>
              <a:rPr lang="en-US" sz="2000" dirty="0"/>
              <a:t>absorbing up to 80% of </a:t>
            </a:r>
            <a:r>
              <a:rPr lang="en-US" sz="2000" dirty="0" smtClean="0"/>
              <a:t>drought </a:t>
            </a:r>
            <a:r>
              <a:rPr lang="en-US" sz="2000" dirty="0"/>
              <a:t>impacts, affecting agricultural production, food security and rural </a:t>
            </a:r>
            <a:r>
              <a:rPr lang="en-US" sz="2000" dirty="0" smtClean="0"/>
              <a:t>livelihoods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pread </a:t>
            </a:r>
            <a:r>
              <a:rPr lang="en-US" sz="2000" dirty="0"/>
              <a:t>and intensity of </a:t>
            </a:r>
            <a:r>
              <a:rPr lang="en-US" sz="2000" dirty="0" smtClean="0"/>
              <a:t>the intensity depends on several factors: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status </a:t>
            </a:r>
            <a:r>
              <a:rPr lang="en-US" sz="2000" dirty="0"/>
              <a:t>of surface and ground water </a:t>
            </a:r>
            <a:r>
              <a:rPr lang="en-US" sz="2000" dirty="0" smtClean="0"/>
              <a:t>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agro-climatic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cropping </a:t>
            </a:r>
            <a:r>
              <a:rPr lang="en-US" sz="2000" dirty="0"/>
              <a:t>choices and </a:t>
            </a:r>
            <a:r>
              <a:rPr lang="en-US" sz="2000" dirty="0" smtClean="0"/>
              <a:t>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socio-economic </a:t>
            </a:r>
            <a:r>
              <a:rPr lang="en-US" sz="2000" dirty="0"/>
              <a:t>vulnerabilities of the </a:t>
            </a:r>
            <a:r>
              <a:rPr lang="en-US" sz="2000" dirty="0" smtClean="0"/>
              <a:t>local population </a:t>
            </a:r>
            <a:r>
              <a:rPr lang="en-US" sz="2000" dirty="0"/>
              <a:t>etc.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760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119750" y="364592"/>
            <a:ext cx="8321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Understanding the Drought</a:t>
            </a:r>
          </a:p>
        </p:txBody>
      </p:sp>
      <p:sp>
        <p:nvSpPr>
          <p:cNvPr id="25" name="AutoShape 147"/>
          <p:cNvSpPr>
            <a:spLocks noChangeArrowheads="1"/>
          </p:cNvSpPr>
          <p:nvPr/>
        </p:nvSpPr>
        <p:spPr bwMode="auto">
          <a:xfrm>
            <a:off x="7774424" y="4682593"/>
            <a:ext cx="2609850" cy="1400175"/>
          </a:xfrm>
          <a:prstGeom prst="roundRect">
            <a:avLst>
              <a:gd name="adj" fmla="val 16667"/>
            </a:avLst>
          </a:prstGeom>
          <a:solidFill>
            <a:srgbClr val="F9FFE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AutoShape 144"/>
          <p:cNvSpPr>
            <a:spLocks noChangeArrowheads="1"/>
          </p:cNvSpPr>
          <p:nvPr/>
        </p:nvSpPr>
        <p:spPr bwMode="auto">
          <a:xfrm>
            <a:off x="7774424" y="2901418"/>
            <a:ext cx="2609850" cy="1400175"/>
          </a:xfrm>
          <a:prstGeom prst="roundRect">
            <a:avLst>
              <a:gd name="adj" fmla="val 16667"/>
            </a:avLst>
          </a:prstGeom>
          <a:solidFill>
            <a:srgbClr val="F9FFE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AutoShape 142"/>
          <p:cNvSpPr>
            <a:spLocks noChangeArrowheads="1"/>
          </p:cNvSpPr>
          <p:nvPr/>
        </p:nvSpPr>
        <p:spPr bwMode="auto">
          <a:xfrm>
            <a:off x="7807431" y="1253593"/>
            <a:ext cx="2667002" cy="1400175"/>
          </a:xfrm>
          <a:prstGeom prst="roundRect">
            <a:avLst>
              <a:gd name="adj" fmla="val 16667"/>
            </a:avLst>
          </a:prstGeom>
          <a:solidFill>
            <a:srgbClr val="F9FFE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8" name="AutoShape 131"/>
          <p:cNvSpPr>
            <a:spLocks noChangeArrowheads="1"/>
          </p:cNvSpPr>
          <p:nvPr/>
        </p:nvSpPr>
        <p:spPr bwMode="auto">
          <a:xfrm rot="12401943">
            <a:off x="2092762" y="4766730"/>
            <a:ext cx="2209800" cy="1524000"/>
          </a:xfrm>
          <a:prstGeom prst="cloudCallout">
            <a:avLst>
              <a:gd name="adj1" fmla="val -38597"/>
              <a:gd name="adj2" fmla="val 78991"/>
            </a:avLst>
          </a:prstGeom>
          <a:solidFill>
            <a:srgbClr val="FFE9C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/>
          <a:lstStyle/>
          <a:p>
            <a:pPr>
              <a:defRPr/>
            </a:pPr>
            <a:endParaRPr lang="en-US"/>
          </a:p>
        </p:txBody>
      </p: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1904579" y="1626023"/>
            <a:ext cx="2667000" cy="1006475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25000"/>
              </a:spcBef>
              <a:defRPr/>
            </a:pPr>
            <a:r>
              <a:rPr lang="en-US" sz="2000" b="1" dirty="0">
                <a:latin typeface="+mj-lt"/>
              </a:rPr>
              <a:t>A significant deficiency in rainfall leads to drought</a:t>
            </a:r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1692604" y="2795848"/>
            <a:ext cx="2667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A normal, recurring climate phenomenon varying in space-time-intensity</a:t>
            </a:r>
            <a:endParaRPr lang="en-US" altLang="en-US" sz="1400" b="1" dirty="0"/>
          </a:p>
        </p:txBody>
      </p:sp>
      <p:sp>
        <p:nvSpPr>
          <p:cNvPr id="31" name="Rectangle 119"/>
          <p:cNvSpPr>
            <a:spLocks noChangeArrowheads="1"/>
          </p:cNvSpPr>
          <p:nvPr/>
        </p:nvSpPr>
        <p:spPr bwMode="auto">
          <a:xfrm>
            <a:off x="2353994" y="5120641"/>
            <a:ext cx="18390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latin typeface="+mn-lt"/>
              </a:rPr>
              <a:t>A ‘Creeping’ disaster, largely </a:t>
            </a:r>
            <a:r>
              <a:rPr lang="en-US" altLang="en-US" sz="1600" b="1" dirty="0" err="1">
                <a:latin typeface="+mn-lt"/>
              </a:rPr>
              <a:t>localised</a:t>
            </a:r>
            <a:endParaRPr lang="en-US" altLang="en-US" sz="1600" b="1" dirty="0">
              <a:latin typeface="+mn-lt"/>
            </a:endParaRPr>
          </a:p>
        </p:txBody>
      </p:sp>
      <p:sp>
        <p:nvSpPr>
          <p:cNvPr id="32" name="Rectangle 121"/>
          <p:cNvSpPr>
            <a:spLocks noChangeArrowheads="1"/>
          </p:cNvSpPr>
          <p:nvPr/>
        </p:nvSpPr>
        <p:spPr bwMode="auto">
          <a:xfrm rot="16200000">
            <a:off x="4356470" y="2783476"/>
            <a:ext cx="114458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</a:rPr>
              <a:t>Hydrological drought</a:t>
            </a:r>
          </a:p>
        </p:txBody>
      </p:sp>
      <p:sp>
        <p:nvSpPr>
          <p:cNvPr id="33" name="Rectangle 122"/>
          <p:cNvSpPr>
            <a:spLocks noChangeArrowheads="1"/>
          </p:cNvSpPr>
          <p:nvPr/>
        </p:nvSpPr>
        <p:spPr bwMode="auto">
          <a:xfrm rot="16200000">
            <a:off x="4394571" y="4039189"/>
            <a:ext cx="1068387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>
                <a:latin typeface="+mj-lt"/>
              </a:rPr>
              <a:t>Agricultural drought</a:t>
            </a:r>
          </a:p>
        </p:txBody>
      </p:sp>
      <p:sp>
        <p:nvSpPr>
          <p:cNvPr id="34" name="Rectangle 124"/>
          <p:cNvSpPr>
            <a:spLocks noChangeArrowheads="1"/>
          </p:cNvSpPr>
          <p:nvPr/>
        </p:nvSpPr>
        <p:spPr bwMode="auto">
          <a:xfrm>
            <a:off x="5259824" y="3765018"/>
            <a:ext cx="2362200" cy="830263"/>
          </a:xfrm>
          <a:prstGeom prst="rect">
            <a:avLst/>
          </a:prstGeom>
          <a:solidFill>
            <a:srgbClr val="FFFFD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marL="279400" indent="-279400" eaLnBrk="0" hangingPunct="0">
              <a:buFont typeface="Symbol" pitchFamily="18" charset="2"/>
              <a:buChar char="·"/>
              <a:defRPr/>
            </a:pPr>
            <a:r>
              <a:rPr lang="en-US" sz="1600" b="1">
                <a:solidFill>
                  <a:srgbClr val="000099"/>
                </a:solidFill>
                <a:latin typeface="+mj-lt"/>
              </a:rPr>
              <a:t>Soil water deficiency</a:t>
            </a:r>
          </a:p>
          <a:p>
            <a:pPr marL="279400" indent="-279400" eaLnBrk="0" hangingPunct="0">
              <a:buFont typeface="Symbol" pitchFamily="18" charset="2"/>
              <a:buChar char="·"/>
              <a:defRPr/>
            </a:pPr>
            <a:r>
              <a:rPr lang="en-US" sz="1600" b="1">
                <a:solidFill>
                  <a:srgbClr val="000099"/>
                </a:solidFill>
                <a:latin typeface="+mj-lt"/>
              </a:rPr>
              <a:t>Increased ET</a:t>
            </a:r>
          </a:p>
          <a:p>
            <a:pPr marL="279400" indent="-279400" eaLnBrk="0" hangingPunct="0">
              <a:buFont typeface="Symbol" pitchFamily="18" charset="2"/>
              <a:buChar char="·"/>
              <a:defRPr/>
            </a:pPr>
            <a:r>
              <a:rPr lang="en-US" sz="1600" b="1">
                <a:solidFill>
                  <a:srgbClr val="000099"/>
                </a:solidFill>
                <a:latin typeface="+mj-lt"/>
              </a:rPr>
              <a:t>Plant Water Stress</a:t>
            </a:r>
          </a:p>
        </p:txBody>
      </p:sp>
      <p:sp>
        <p:nvSpPr>
          <p:cNvPr id="35" name="Rectangle 125"/>
          <p:cNvSpPr>
            <a:spLocks noChangeArrowheads="1"/>
          </p:cNvSpPr>
          <p:nvPr/>
        </p:nvSpPr>
        <p:spPr bwMode="auto">
          <a:xfrm>
            <a:off x="5259824" y="2472793"/>
            <a:ext cx="2362200" cy="830997"/>
          </a:xfrm>
          <a:prstGeom prst="rect">
            <a:avLst/>
          </a:prstGeom>
          <a:solidFill>
            <a:srgbClr val="FFFFD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  <a:latin typeface="+mj-lt"/>
              </a:rPr>
              <a:t>Drying of water bodies</a:t>
            </a:r>
          </a:p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  <a:latin typeface="+mj-lt"/>
              </a:rPr>
              <a:t>Reduced stream flow</a:t>
            </a:r>
          </a:p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  <a:latin typeface="+mj-lt"/>
              </a:rPr>
              <a:t>Depleting groundwater</a:t>
            </a:r>
          </a:p>
        </p:txBody>
      </p:sp>
      <p:sp>
        <p:nvSpPr>
          <p:cNvPr id="36" name="Rectangle 126"/>
          <p:cNvSpPr>
            <a:spLocks noChangeArrowheads="1"/>
          </p:cNvSpPr>
          <p:nvPr/>
        </p:nvSpPr>
        <p:spPr bwMode="auto">
          <a:xfrm rot="16200000">
            <a:off x="4207313" y="5425870"/>
            <a:ext cx="134302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>
                <a:latin typeface="+mj-lt"/>
              </a:rPr>
              <a:t>Socioeconomic Drought</a:t>
            </a:r>
          </a:p>
        </p:txBody>
      </p:sp>
      <p:sp>
        <p:nvSpPr>
          <p:cNvPr id="37" name="Rectangle 127"/>
          <p:cNvSpPr>
            <a:spLocks noChangeArrowheads="1"/>
          </p:cNvSpPr>
          <p:nvPr/>
        </p:nvSpPr>
        <p:spPr bwMode="auto">
          <a:xfrm>
            <a:off x="5245537" y="4987392"/>
            <a:ext cx="2362200" cy="1077218"/>
          </a:xfrm>
          <a:prstGeom prst="rect">
            <a:avLst/>
          </a:prstGeom>
          <a:solidFill>
            <a:srgbClr val="FFFFD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marL="279400" indent="-279400" eaLnBrk="0" hangingPunct="0">
              <a:buFont typeface="Symbol" pitchFamily="18" charset="2"/>
              <a:buChar char="·"/>
              <a:defRPr/>
            </a:pPr>
            <a:r>
              <a:rPr lang="en-US" sz="1600" b="1">
                <a:solidFill>
                  <a:srgbClr val="000099"/>
                </a:solidFill>
                <a:latin typeface="+mj-lt"/>
              </a:rPr>
              <a:t>Reduced supply of economic goods due to weather variability/ water scarcity  </a:t>
            </a:r>
          </a:p>
        </p:txBody>
      </p:sp>
      <p:sp>
        <p:nvSpPr>
          <p:cNvPr id="38" name="Rectangle 128"/>
          <p:cNvSpPr>
            <a:spLocks noChangeArrowheads="1"/>
          </p:cNvSpPr>
          <p:nvPr/>
        </p:nvSpPr>
        <p:spPr bwMode="auto">
          <a:xfrm>
            <a:off x="5259824" y="1101193"/>
            <a:ext cx="2362200" cy="830997"/>
          </a:xfrm>
          <a:prstGeom prst="rect">
            <a:avLst/>
          </a:prstGeom>
          <a:solidFill>
            <a:srgbClr val="FFFFD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  <a:latin typeface="+mj-lt"/>
              </a:rPr>
              <a:t>Precipitation deficiency</a:t>
            </a:r>
          </a:p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  <a:latin typeface="+mj-lt"/>
              </a:rPr>
              <a:t>High Temperature, Winds, Sunshine</a:t>
            </a:r>
          </a:p>
        </p:txBody>
      </p:sp>
      <p:sp>
        <p:nvSpPr>
          <p:cNvPr id="39" name="Rectangle 129"/>
          <p:cNvSpPr>
            <a:spLocks noChangeArrowheads="1"/>
          </p:cNvSpPr>
          <p:nvPr/>
        </p:nvSpPr>
        <p:spPr bwMode="auto">
          <a:xfrm rot="16200000">
            <a:off x="4296939" y="1471407"/>
            <a:ext cx="126365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latin typeface="+mj-lt"/>
              </a:rPr>
              <a:t>Meteorological </a:t>
            </a:r>
          </a:p>
          <a:p>
            <a:pPr>
              <a:defRPr/>
            </a:pPr>
            <a:r>
              <a:rPr lang="en-US" sz="1400" b="1" dirty="0">
                <a:latin typeface="+mj-lt"/>
              </a:rPr>
              <a:t>Drought</a:t>
            </a:r>
          </a:p>
        </p:txBody>
      </p:sp>
      <p:sp>
        <p:nvSpPr>
          <p:cNvPr id="40" name="Rectangle 133"/>
          <p:cNvSpPr>
            <a:spLocks noChangeArrowheads="1"/>
          </p:cNvSpPr>
          <p:nvPr/>
        </p:nvSpPr>
        <p:spPr bwMode="auto">
          <a:xfrm>
            <a:off x="7883633" y="1253592"/>
            <a:ext cx="2768599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09538" indent="-1095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u="sng" dirty="0">
                <a:latin typeface="+mj-lt"/>
              </a:rPr>
              <a:t>Economic Impacts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Increase in food prices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Loss to dairy, livestock 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Damage to fish habitat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Loss of hydro power   </a:t>
            </a:r>
          </a:p>
        </p:txBody>
      </p:sp>
      <p:sp>
        <p:nvSpPr>
          <p:cNvPr id="41" name="Rectangle 136"/>
          <p:cNvSpPr>
            <a:spLocks noChangeArrowheads="1"/>
          </p:cNvSpPr>
          <p:nvPr/>
        </p:nvSpPr>
        <p:spPr bwMode="auto">
          <a:xfrm>
            <a:off x="7850624" y="2901418"/>
            <a:ext cx="25908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9538" indent="-1095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u="sng" dirty="0">
                <a:latin typeface="+mj-lt"/>
              </a:rPr>
              <a:t>Social Impacts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Food deficit, suicides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Water user conflicts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Political conflicts 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Increased poverty  </a:t>
            </a:r>
          </a:p>
        </p:txBody>
      </p:sp>
      <p:sp>
        <p:nvSpPr>
          <p:cNvPr id="42" name="Line 141"/>
          <p:cNvSpPr>
            <a:spLocks noChangeShapeType="1"/>
          </p:cNvSpPr>
          <p:nvPr/>
        </p:nvSpPr>
        <p:spPr bwMode="auto">
          <a:xfrm>
            <a:off x="7698224" y="1101192"/>
            <a:ext cx="0" cy="5181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Rectangle 143"/>
          <p:cNvSpPr>
            <a:spLocks noChangeArrowheads="1"/>
          </p:cNvSpPr>
          <p:nvPr/>
        </p:nvSpPr>
        <p:spPr bwMode="auto">
          <a:xfrm>
            <a:off x="7825222" y="4659573"/>
            <a:ext cx="27940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6213" indent="-1762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u="sng" dirty="0">
                <a:latin typeface="+mj-lt"/>
              </a:rPr>
              <a:t>Environ. Impacts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Desertification 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Severity of fires 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Damage to plants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j-lt"/>
              </a:rPr>
              <a:t>Diseases  </a:t>
            </a:r>
          </a:p>
        </p:txBody>
      </p:sp>
    </p:spTree>
    <p:extLst>
      <p:ext uri="{BB962C8B-B14F-4D97-AF65-F5344CB8AC3E}">
        <p14:creationId xmlns:p14="http://schemas.microsoft.com/office/powerpoint/2010/main" val="23140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416" y="1133788"/>
            <a:ext cx="676275" cy="36004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711" y="786005"/>
            <a:ext cx="7134896" cy="6539129"/>
          </a:xfrm>
          <a:prstGeom prst="rect">
            <a:avLst/>
          </a:prstGeom>
          <a:ln w="28575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666544" y="175534"/>
            <a:ext cx="2743200" cy="36933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Natural Climate Variability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09574" y="825286"/>
            <a:ext cx="2187260" cy="46166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Precipitation Deficiency</a:t>
            </a:r>
          </a:p>
          <a:p>
            <a:pPr algn="ctr"/>
            <a:r>
              <a:rPr lang="en-US" sz="1200" b="1" dirty="0"/>
              <a:t>(amount, intensity, timing)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82505" y="810623"/>
            <a:ext cx="2603678" cy="646331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High temperature, high winds, low relative humidity, greater sunshine, less cloud cover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9577" y="1651238"/>
            <a:ext cx="2187260" cy="646331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Reduced infiltration, runoff, deep percolation and ground water recharge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90714" y="1829176"/>
            <a:ext cx="2187260" cy="477054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50" b="1" dirty="0"/>
              <a:t>Increased evaporation and transpiration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9114" y="2704237"/>
            <a:ext cx="2187260" cy="27699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Soil Water Deficiency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70384" y="3287705"/>
            <a:ext cx="2187260" cy="46166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Plant Water Stress, reduced biomass and yield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7439" y="4047734"/>
            <a:ext cx="2275266" cy="83099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Reduced streamflow, inflow to reservoirs, lakes and ponds; Reduced wetlands,</a:t>
            </a:r>
          </a:p>
          <a:p>
            <a:pPr algn="ctr"/>
            <a:r>
              <a:rPr lang="en-US" sz="1200" b="1" dirty="0"/>
              <a:t>Wildlife habitat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22035" y="5359994"/>
            <a:ext cx="1904999" cy="27699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Economic Impacts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12705" y="5359994"/>
            <a:ext cx="1904999" cy="27699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Social Impacts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078082" y="2489248"/>
            <a:ext cx="5888445" cy="3139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 Diagonal Corner Rectangle 2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 flipH="1">
            <a:off x="6170845" y="1006189"/>
            <a:ext cx="450834" cy="1346199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1" rIns="91440" bIns="45721" numCol="1" rtlCol="0" anchor="ctr" anchorCtr="0" compatLnSpc="1">
            <a:prstTxWarp prst="textNoShape">
              <a:avLst/>
            </a:prstTxWarp>
          </a:bodyPr>
          <a:lstStyle/>
          <a:p>
            <a:pPr algn="ctr"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" pitchFamily="-97" charset="0"/>
              </a:rPr>
              <a:t>Meterological Drought</a:t>
            </a:r>
          </a:p>
        </p:txBody>
      </p:sp>
      <p:sp>
        <p:nvSpPr>
          <p:cNvPr id="24" name="Round Diagonal Corner Rectangle 2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 flipH="1">
            <a:off x="6170845" y="2599153"/>
            <a:ext cx="450837" cy="1241424"/>
          </a:xfrm>
          <a:prstGeom prst="round2Diag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1" rIns="91440" bIns="45721" numCol="1" rtlCol="0" anchor="ctr" anchorCtr="0" compatLnSpc="1">
            <a:prstTxWarp prst="textNoShape">
              <a:avLst/>
            </a:prstTxWarp>
          </a:bodyPr>
          <a:lstStyle/>
          <a:p>
            <a:pPr algn="ctr"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" pitchFamily="-97" charset="0"/>
              </a:rPr>
              <a:t>Agricultural Drought</a:t>
            </a:r>
          </a:p>
        </p:txBody>
      </p:sp>
      <p:cxnSp>
        <p:nvCxnSpPr>
          <p:cNvPr id="26" name="Straight Connector 25"/>
          <p:cNvCxnSpPr>
            <a:stCxn id="7" idx="0"/>
          </p:cNvCxnSpPr>
          <p:nvPr/>
        </p:nvCxnSpPr>
        <p:spPr>
          <a:xfrm flipV="1">
            <a:off x="10384344" y="694290"/>
            <a:ext cx="0" cy="116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01164" y="689463"/>
            <a:ext cx="0" cy="116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01164" y="694290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2"/>
          </p:cNvCxnSpPr>
          <p:nvPr/>
        </p:nvCxnSpPr>
        <p:spPr>
          <a:xfrm flipV="1">
            <a:off x="9038144" y="544866"/>
            <a:ext cx="0" cy="144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0518624" y="5231365"/>
            <a:ext cx="0" cy="116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935444" y="5232888"/>
            <a:ext cx="0" cy="116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935444" y="5244065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172424" y="4993041"/>
            <a:ext cx="0" cy="246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3" idx="0"/>
          </p:cNvCxnSpPr>
          <p:nvPr/>
        </p:nvCxnSpPr>
        <p:spPr>
          <a:xfrm flipV="1">
            <a:off x="10464014" y="3145391"/>
            <a:ext cx="0" cy="1423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7880834" y="3135802"/>
            <a:ext cx="0" cy="919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880834" y="3145390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9117814" y="2995966"/>
            <a:ext cx="0" cy="144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0463800" y="3749370"/>
            <a:ext cx="214" cy="12563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880620" y="4993041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880834" y="4881908"/>
            <a:ext cx="0" cy="1111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078082" y="3906065"/>
            <a:ext cx="588872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078082" y="5105429"/>
            <a:ext cx="5888729" cy="2359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29820" y="2409226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829820" y="2290471"/>
            <a:ext cx="214" cy="123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0413000" y="2296821"/>
            <a:ext cx="214" cy="123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9117814" y="2414306"/>
            <a:ext cx="0" cy="2919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 Diagonal Corner Rectangle 6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 flipH="1">
            <a:off x="6170846" y="3967391"/>
            <a:ext cx="450834" cy="109831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1" rIns="91440" bIns="45721" numCol="1" rtlCol="0" anchor="ctr" anchorCtr="0" compatLnSpc="1">
            <a:prstTxWarp prst="textNoShape">
              <a:avLst/>
            </a:prstTxWarp>
          </a:bodyPr>
          <a:lstStyle/>
          <a:p>
            <a:pPr algn="ctr"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" pitchFamily="-97" charset="0"/>
              </a:rPr>
              <a:t>Hydrological Drought</a:t>
            </a:r>
          </a:p>
        </p:txBody>
      </p:sp>
      <p:sp>
        <p:nvSpPr>
          <p:cNvPr id="70" name="Round Diagonal Corner Rectangle 6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 flipH="1">
            <a:off x="6165081" y="5188531"/>
            <a:ext cx="450837" cy="1118465"/>
          </a:xfrm>
          <a:prstGeom prst="round2Diag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1" rIns="91440" bIns="45721" numCol="1" rtlCol="0" anchor="ctr" anchorCtr="0" compatLnSpc="1">
            <a:prstTxWarp prst="textNoShape">
              <a:avLst/>
            </a:prstTxWarp>
          </a:bodyPr>
          <a:lstStyle/>
          <a:p>
            <a:pPr algn="ctr"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-97" charset="0"/>
              </a:rPr>
              <a:t>Socio-Economic Drought</a:t>
            </a:r>
          </a:p>
        </p:txBody>
      </p:sp>
      <p:cxnSp>
        <p:nvCxnSpPr>
          <p:cNvPr id="72" name="Straight Connector 71"/>
          <p:cNvCxnSpPr>
            <a:endCxn id="6" idx="2"/>
          </p:cNvCxnSpPr>
          <p:nvPr/>
        </p:nvCxnSpPr>
        <p:spPr>
          <a:xfrm flipV="1">
            <a:off x="7801164" y="1286951"/>
            <a:ext cx="2040" cy="364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0401319" y="1469094"/>
            <a:ext cx="2040" cy="364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B8181814-1E23-4607-9C4C-F451D973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27" y="0"/>
            <a:ext cx="10515600" cy="911402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Drought types</a:t>
            </a:r>
            <a:endParaRPr lang="en-US" sz="5400" b="1" dirty="0"/>
          </a:p>
        </p:txBody>
      </p:sp>
      <p:sp>
        <p:nvSpPr>
          <p:cNvPr id="3" name="Rectangle 2"/>
          <p:cNvSpPr/>
          <p:nvPr/>
        </p:nvSpPr>
        <p:spPr>
          <a:xfrm>
            <a:off x="0" y="5866136"/>
            <a:ext cx="1447269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b="0" dirty="0" smtClean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(Source: NDMC)</a:t>
            </a:r>
            <a:endParaRPr lang="en-US" sz="1200" b="1" dirty="0">
              <a:solidFill>
                <a:srgbClr val="5B9BD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77055" y="5647766"/>
            <a:ext cx="3629871" cy="121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0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6906" y="1240442"/>
            <a:ext cx="2316476" cy="15327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Meteorological (rainfall)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Dry spells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8057" y="2859601"/>
            <a:ext cx="2316476" cy="15327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Hydrological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Storage reservoir,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Streamflow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Groundwater level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0281" y="4565210"/>
            <a:ext cx="2351315" cy="2090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Agricultural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Sowing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Sown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Crop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Soil moisture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Cropping pattern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0623" y="0"/>
            <a:ext cx="11772619" cy="8105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Drought assessment, indicators and declaration</a:t>
            </a:r>
            <a:br>
              <a:rPr lang="en-US" b="1" dirty="0" smtClean="0"/>
            </a:br>
            <a:r>
              <a:rPr lang="en-US" b="1" dirty="0" smtClean="0"/>
              <a:t>Manual for Drought Management, India (2016)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E9836F-D401-4790-8100-4AA7AD18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2" y="1213146"/>
            <a:ext cx="7141648" cy="56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-231048" y="970179"/>
            <a:ext cx="6266087" cy="46484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Defining </a:t>
            </a:r>
            <a:r>
              <a:rPr lang="en-US" u="sng" dirty="0" smtClean="0">
                <a:solidFill>
                  <a:srgbClr val="0070C0"/>
                </a:solidFill>
              </a:rPr>
              <a:t>drought proofing</a:t>
            </a:r>
            <a:r>
              <a:rPr lang="en-US" dirty="0" smtClean="0"/>
              <a:t>, since no consistent definition exists;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Classification of </a:t>
            </a:r>
            <a:r>
              <a:rPr lang="en-US" u="sng" dirty="0">
                <a:solidFill>
                  <a:schemeClr val="accent5"/>
                </a:solidFill>
              </a:rPr>
              <a:t>drought </a:t>
            </a:r>
            <a:r>
              <a:rPr lang="en-US" u="sng" dirty="0" smtClean="0">
                <a:solidFill>
                  <a:schemeClr val="accent5"/>
                </a:solidFill>
              </a:rPr>
              <a:t>vulnerability </a:t>
            </a:r>
            <a:r>
              <a:rPr lang="en-US" dirty="0" smtClean="0"/>
              <a:t>and </a:t>
            </a:r>
            <a:r>
              <a:rPr lang="en-GB" dirty="0"/>
              <a:t>a methodology to apply for classification.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Developing </a:t>
            </a:r>
            <a:r>
              <a:rPr lang="en-US" u="sng" dirty="0" smtClean="0">
                <a:solidFill>
                  <a:srgbClr val="0070C0"/>
                </a:solidFill>
              </a:rPr>
              <a:t>framework and indicators</a:t>
            </a:r>
            <a:r>
              <a:rPr lang="en-US" dirty="0" smtClean="0"/>
              <a:t> for assessing drought proofing;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Defining </a:t>
            </a:r>
            <a:r>
              <a:rPr lang="en-US" u="sng" dirty="0" smtClean="0">
                <a:solidFill>
                  <a:srgbClr val="0070C0"/>
                </a:solidFill>
              </a:rPr>
              <a:t>interventions required </a:t>
            </a:r>
            <a:r>
              <a:rPr lang="en-US" dirty="0" smtClean="0"/>
              <a:t>to achieve drought proofing and </a:t>
            </a:r>
            <a:r>
              <a:rPr lang="en-US" u="sng" dirty="0" smtClean="0">
                <a:solidFill>
                  <a:srgbClr val="0070C0"/>
                </a:solidFill>
              </a:rPr>
              <a:t>assessing</a:t>
            </a:r>
            <a:r>
              <a:rPr lang="en-US" dirty="0" smtClean="0"/>
              <a:t> ongoing activities in terms of their </a:t>
            </a:r>
            <a:r>
              <a:rPr lang="en-US" u="sng" dirty="0" smtClean="0">
                <a:solidFill>
                  <a:srgbClr val="0070C0"/>
                </a:solidFill>
              </a:rPr>
              <a:t>drought-proofing ability</a:t>
            </a:r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6904778" y="970178"/>
            <a:ext cx="4020403" cy="11054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STABILISING CROP PRODUCTION: All crops in watershed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04777" y="4381774"/>
            <a:ext cx="4020403" cy="11054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FRAMEWORK: Simple and robust and location agnostic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04777" y="2675976"/>
            <a:ext cx="4020403" cy="11054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WATER AS A RESOURCE: Technical assessment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19" y="970177"/>
            <a:ext cx="4849632" cy="503483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8691" y="253952"/>
            <a:ext cx="10515600" cy="802116"/>
          </a:xfrm>
        </p:spPr>
        <p:txBody>
          <a:bodyPr/>
          <a:lstStyle/>
          <a:p>
            <a:pPr algn="r"/>
            <a:r>
              <a:rPr lang="en-US" b="1" dirty="0" smtClean="0">
                <a:latin typeface="+mn-lt"/>
              </a:rPr>
              <a:t>Drought proofing ITC </a:t>
            </a:r>
            <a:r>
              <a:rPr lang="en-US" b="1" dirty="0" err="1" smtClean="0">
                <a:latin typeface="+mn-lt"/>
              </a:rPr>
              <a:t>Agri</a:t>
            </a:r>
            <a:r>
              <a:rPr lang="en-US" b="1" dirty="0" smtClean="0">
                <a:latin typeface="+mn-lt"/>
              </a:rPr>
              <a:t>-Catchments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50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691" y="253952"/>
            <a:ext cx="10515600" cy="802116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>
                <a:latin typeface="+mn-lt"/>
              </a:rPr>
              <a:t>Defining Drought Proofing ITC </a:t>
            </a:r>
            <a:r>
              <a:rPr lang="en-US" b="1" dirty="0" err="1" smtClean="0">
                <a:latin typeface="+mn-lt"/>
              </a:rPr>
              <a:t>Agri</a:t>
            </a:r>
            <a:r>
              <a:rPr lang="en-US" b="1" dirty="0" smtClean="0">
                <a:latin typeface="+mn-lt"/>
              </a:rPr>
              <a:t>-Catchments</a:t>
            </a:r>
            <a:endParaRPr lang="en-US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060" y="1056068"/>
            <a:ext cx="1117886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Drought </a:t>
            </a:r>
            <a:r>
              <a:rPr lang="en-US" dirty="0" smtClean="0"/>
              <a:t>proofing: </a:t>
            </a:r>
            <a:r>
              <a:rPr lang="en-US" i="1" dirty="0" smtClean="0"/>
              <a:t>Ensuring </a:t>
            </a:r>
            <a:r>
              <a:rPr lang="en-US" i="1" dirty="0"/>
              <a:t>the capacity to meet the basic material and physical needs of the local population (both human and animal) during a drought period so that there is minimal distress </a:t>
            </a:r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Specifically, in the context of  project and of ITC’s </a:t>
            </a:r>
            <a:r>
              <a:rPr lang="en-US" i="1" u="sng" dirty="0" err="1"/>
              <a:t>agri</a:t>
            </a:r>
            <a:r>
              <a:rPr lang="en-US" i="1" u="sng" dirty="0"/>
              <a:t>- </a:t>
            </a:r>
            <a:r>
              <a:rPr lang="en-US" i="1" u="sng" dirty="0" smtClean="0"/>
              <a:t>catchments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Drought </a:t>
            </a:r>
            <a:r>
              <a:rPr lang="en-US" sz="2400" dirty="0"/>
              <a:t>proofing is </a:t>
            </a:r>
            <a:r>
              <a:rPr lang="en-US" sz="2400" dirty="0" smtClean="0"/>
              <a:t>defined as preparing catchments to </a:t>
            </a:r>
            <a:r>
              <a:rPr lang="en-US" sz="2400" dirty="0"/>
              <a:t>face drought with the </a:t>
            </a:r>
            <a:r>
              <a:rPr lang="en-US" sz="2400" i="1" u="sng" dirty="0">
                <a:solidFill>
                  <a:schemeClr val="accent5"/>
                </a:solidFill>
              </a:rPr>
              <a:t>minimum</a:t>
            </a:r>
            <a:r>
              <a:rPr lang="en-US" sz="2400" dirty="0"/>
              <a:t> </a:t>
            </a:r>
            <a:r>
              <a:rPr lang="en-US" sz="2400" dirty="0" smtClean="0"/>
              <a:t>possible </a:t>
            </a:r>
            <a:r>
              <a:rPr lang="en-US" sz="2400" dirty="0"/>
              <a:t>adverse effects by </a:t>
            </a:r>
            <a:r>
              <a:rPr lang="en-US" sz="2400" i="1" u="sng" dirty="0">
                <a:solidFill>
                  <a:schemeClr val="accent5"/>
                </a:solidFill>
              </a:rPr>
              <a:t>efficient and effective use of water resources </a:t>
            </a:r>
            <a:r>
              <a:rPr lang="en-US" sz="2400" dirty="0"/>
              <a:t>with the objective of stabilizing crop </a:t>
            </a:r>
            <a:r>
              <a:rPr lang="en-US" sz="2400" dirty="0" smtClean="0"/>
              <a:t>production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</a:t>
            </a:r>
            <a:r>
              <a:rPr lang="en-US" sz="2400" dirty="0" smtClean="0"/>
              <a:t>utcome </a:t>
            </a:r>
            <a:r>
              <a:rPr lang="en-US" sz="2400" dirty="0"/>
              <a:t>of </a:t>
            </a:r>
            <a:r>
              <a:rPr lang="en-US" sz="2400" i="1" u="sng" dirty="0">
                <a:solidFill>
                  <a:schemeClr val="accent5"/>
                </a:solidFill>
              </a:rPr>
              <a:t>stabilizing crop </a:t>
            </a:r>
            <a:r>
              <a:rPr lang="en-US" sz="2400" i="1" u="sng" dirty="0" smtClean="0">
                <a:solidFill>
                  <a:schemeClr val="accent5"/>
                </a:solidFill>
              </a:rPr>
              <a:t>production</a:t>
            </a:r>
            <a:r>
              <a:rPr lang="en-US" sz="2400" dirty="0" smtClean="0"/>
              <a:t>: enhanced  farmers</a:t>
            </a:r>
            <a:r>
              <a:rPr lang="en-US" sz="2400" dirty="0"/>
              <a:t>’ drought resilience at micro level and </a:t>
            </a:r>
            <a:r>
              <a:rPr lang="en-US" sz="2400" dirty="0" smtClean="0"/>
              <a:t>stabilizing </a:t>
            </a:r>
            <a:r>
              <a:rPr lang="en-US" sz="2400" dirty="0"/>
              <a:t>farm </a:t>
            </a:r>
            <a:r>
              <a:rPr lang="en-US" sz="2400" dirty="0" smtClean="0"/>
              <a:t>incomes.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smtClean="0"/>
              <a:t>Aim is not to</a:t>
            </a:r>
            <a:r>
              <a:rPr lang="en-US" sz="2000" dirty="0"/>
              <a:t> </a:t>
            </a:r>
            <a:r>
              <a:rPr lang="en-US" sz="2000" i="1" dirty="0" smtClean="0"/>
              <a:t>recommend </a:t>
            </a:r>
            <a:r>
              <a:rPr lang="en-US" sz="2000" i="1" dirty="0"/>
              <a:t>or go for crop changes</a:t>
            </a:r>
            <a:r>
              <a:rPr lang="en-US" sz="2000" dirty="0"/>
              <a:t> but on how water </a:t>
            </a:r>
            <a:r>
              <a:rPr lang="en-US" sz="2000" dirty="0" smtClean="0"/>
              <a:t>and land management </a:t>
            </a:r>
            <a:r>
              <a:rPr lang="en-US" sz="2000" dirty="0"/>
              <a:t>can drought proof and to what extent the existing cropping pattern.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</a:t>
            </a:r>
            <a:r>
              <a:rPr lang="en-US" sz="2000" dirty="0"/>
              <a:t>terms of </a:t>
            </a:r>
            <a:r>
              <a:rPr lang="en-US" sz="2000" dirty="0" smtClean="0"/>
              <a:t> water management interventions</a:t>
            </a:r>
            <a:r>
              <a:rPr lang="en-US" sz="2000" dirty="0"/>
              <a:t>, special </a:t>
            </a:r>
            <a:r>
              <a:rPr lang="en-US" sz="2000" dirty="0" smtClean="0"/>
              <a:t>focus to </a:t>
            </a:r>
            <a:r>
              <a:rPr lang="en-US" sz="2000" dirty="0" smtClean="0"/>
              <a:t>nature </a:t>
            </a:r>
            <a:r>
              <a:rPr lang="en-US" sz="2000" dirty="0"/>
              <a:t>based solutions (NBSs), </a:t>
            </a:r>
            <a:r>
              <a:rPr lang="en-US" sz="2000" dirty="0" smtClean="0"/>
              <a:t>catchment area </a:t>
            </a:r>
            <a:r>
              <a:rPr lang="en-US" sz="2000" dirty="0"/>
              <a:t>management for water, soil moisture management, sub-surface flow improvement </a:t>
            </a:r>
            <a:r>
              <a:rPr lang="en-US" sz="2000" dirty="0" smtClean="0"/>
              <a:t>as </a:t>
            </a:r>
            <a:r>
              <a:rPr lang="en-US" sz="2000" dirty="0"/>
              <a:t>part of the natural resources management and watershed </a:t>
            </a:r>
            <a:r>
              <a:rPr lang="en-US" sz="2000" dirty="0" smtClean="0"/>
              <a:t>works. </a:t>
            </a:r>
            <a:endParaRPr lang="en-US" sz="2000" dirty="0"/>
          </a:p>
          <a:p>
            <a:r>
              <a:rPr lang="en-US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74" y="474801"/>
            <a:ext cx="10515600" cy="1095508"/>
          </a:xfrm>
        </p:spPr>
        <p:txBody>
          <a:bodyPr/>
          <a:lstStyle/>
          <a:p>
            <a:pPr algn="ctr"/>
            <a:r>
              <a:rPr lang="en-US" dirty="0"/>
              <a:t>Drought Proofing Agri-Catchments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188" y="1284756"/>
            <a:ext cx="68164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Drought </a:t>
            </a:r>
            <a:r>
              <a:rPr lang="en-US" dirty="0"/>
              <a:t>proofing is a </a:t>
            </a:r>
            <a:r>
              <a:rPr lang="en-US" dirty="0" smtClean="0"/>
              <a:t>continuous </a:t>
            </a:r>
            <a:r>
              <a:rPr lang="en-US" dirty="0" smtClean="0"/>
              <a:t>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Drought proofing spans </a:t>
            </a:r>
            <a:r>
              <a:rPr lang="en-US" dirty="0"/>
              <a:t>over both </a:t>
            </a:r>
            <a:r>
              <a:rPr lang="en-US" dirty="0" smtClean="0"/>
              <a:t>normal, </a:t>
            </a:r>
            <a:r>
              <a:rPr lang="en-US" dirty="0"/>
              <a:t>drought </a:t>
            </a:r>
            <a:r>
              <a:rPr lang="en-US" dirty="0" smtClean="0"/>
              <a:t>and surplus years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Real preparedness to drought proofing should actually happen </a:t>
            </a:r>
            <a:r>
              <a:rPr lang="en-US" dirty="0" smtClean="0"/>
              <a:t>during the non-drought years by harvesting and storing water and judiciously using water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During drought years with scanty rainfall, it’s preparedness and carryover storage with efficient water management that helps.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8574" y="4461738"/>
            <a:ext cx="6697726" cy="230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1" dirty="0"/>
              <a:t>On a long term basis, there are essentially </a:t>
            </a:r>
            <a:r>
              <a:rPr lang="en-US" sz="1801" dirty="0" smtClean="0"/>
              <a:t>two water related drought </a:t>
            </a:r>
            <a:r>
              <a:rPr lang="en-US" sz="1801" dirty="0"/>
              <a:t>proofing meaures</a:t>
            </a:r>
          </a:p>
          <a:p>
            <a:pPr marL="457183" indent="-457183">
              <a:buAutoNum type="arabicPeriod"/>
            </a:pPr>
            <a:r>
              <a:rPr lang="en-US" sz="1801" dirty="0"/>
              <a:t>Harness water through </a:t>
            </a:r>
            <a:r>
              <a:rPr lang="en-US" sz="1801" dirty="0" smtClean="0"/>
              <a:t>water harvesting/conservation, </a:t>
            </a:r>
            <a:r>
              <a:rPr lang="en-US" sz="1801" dirty="0"/>
              <a:t>spread of irrigation, groundwater </a:t>
            </a:r>
            <a:r>
              <a:rPr lang="en-US" sz="1801" dirty="0" smtClean="0"/>
              <a:t>recharge &amp; </a:t>
            </a:r>
            <a:r>
              <a:rPr lang="en-US" sz="1801" dirty="0"/>
              <a:t>watershed development</a:t>
            </a:r>
          </a:p>
          <a:p>
            <a:pPr marL="457183" indent="-457183">
              <a:buAutoNum type="arabicPeriod"/>
            </a:pPr>
            <a:r>
              <a:rPr lang="en-US" sz="1801" dirty="0" smtClean="0"/>
              <a:t>Promote </a:t>
            </a:r>
            <a:r>
              <a:rPr lang="en-US" sz="1801" dirty="0" smtClean="0"/>
              <a:t>demand management measures including water use efficiency and water productivity improvement, drought </a:t>
            </a:r>
            <a:r>
              <a:rPr lang="en-US" sz="1801" dirty="0" smtClean="0"/>
              <a:t>tolerant </a:t>
            </a:r>
            <a:r>
              <a:rPr lang="en-US" sz="1801" dirty="0"/>
              <a:t>and short duration </a:t>
            </a:r>
            <a:r>
              <a:rPr lang="en-US" sz="1801" dirty="0" smtClean="0"/>
              <a:t>crop varieties</a:t>
            </a:r>
            <a:endParaRPr lang="en-US" sz="1801" dirty="0" smtClean="0"/>
          </a:p>
          <a:p>
            <a:endParaRPr lang="en-US" sz="180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CC138-02AD-46C4-B69C-125BF212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915" y="1026688"/>
            <a:ext cx="4931091" cy="51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3033</Words>
  <Application>Microsoft Office PowerPoint</Application>
  <PresentationFormat>Widescreen</PresentationFormat>
  <Paragraphs>537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Georgia</vt:lpstr>
      <vt:lpstr>Lato</vt:lpstr>
      <vt:lpstr>Segoe UI</vt:lpstr>
      <vt:lpstr>Symbol</vt:lpstr>
      <vt:lpstr>Times</vt:lpstr>
      <vt:lpstr>Times New Roman</vt:lpstr>
      <vt:lpstr>Wingdings</vt:lpstr>
      <vt:lpstr>Office Theme</vt:lpstr>
      <vt:lpstr>ITC – IWMI Knowledge Partnership</vt:lpstr>
      <vt:lpstr>Drought: A Serious Water Related Risk  </vt:lpstr>
      <vt:lpstr>PowerPoint Presentation</vt:lpstr>
      <vt:lpstr>PowerPoint Presentation</vt:lpstr>
      <vt:lpstr>Drought types</vt:lpstr>
      <vt:lpstr>Drought assessment, indicators and declaration Manual for Drought Management, India (2016)</vt:lpstr>
      <vt:lpstr>Drought proofing ITC Agri-Catchments</vt:lpstr>
      <vt:lpstr>Defining Drought Proofing ITC Agri-Catchments</vt:lpstr>
      <vt:lpstr>Drought Proofing Agri-Catchments</vt:lpstr>
      <vt:lpstr>Assessing Drought Proofing: Methodology</vt:lpstr>
      <vt:lpstr>Drought Risk assessment</vt:lpstr>
      <vt:lpstr>SPI</vt:lpstr>
      <vt:lpstr>Example: SPI: 1 month</vt:lpstr>
      <vt:lpstr>Example SPI: 3 month</vt:lpstr>
      <vt:lpstr>Hydrological drought</vt:lpstr>
      <vt:lpstr>Drought proofing framework</vt:lpstr>
      <vt:lpstr>PowerPoint Presentation</vt:lpstr>
      <vt:lpstr>Drought proofing indicators  </vt:lpstr>
      <vt:lpstr>When is watershed drought proofed</vt:lpstr>
      <vt:lpstr>Managing Drought: Crisis Management to Risk Management </vt:lpstr>
      <vt:lpstr>PowerPoint Presentation</vt:lpstr>
      <vt:lpstr>Smart Drought Management Interventions</vt:lpstr>
      <vt:lpstr>Operationalizing: Water Balance tool</vt:lpstr>
      <vt:lpstr>PowerPoint Presentation</vt:lpstr>
      <vt:lpstr>PowerPoint Presentation</vt:lpstr>
      <vt:lpstr>PowerPoint Presentation</vt:lpstr>
      <vt:lpstr>South Asia Drought Early Warning System (SADEWS) </vt:lpstr>
      <vt:lpstr>PowerPoint Presentation</vt:lpstr>
      <vt:lpstr>Thank You</vt:lpstr>
      <vt:lpstr>Drought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ITC – IWMI Knowledge Partnership</dc:title>
  <dc:creator>Alam, Mohammad (IWMI-Delhi)</dc:creator>
  <cp:lastModifiedBy>Sikka, Alok (IWMI-Delhi)</cp:lastModifiedBy>
  <cp:revision>40</cp:revision>
  <dcterms:created xsi:type="dcterms:W3CDTF">2020-08-24T04:14:45Z</dcterms:created>
  <dcterms:modified xsi:type="dcterms:W3CDTF">2020-09-06T07:58:56Z</dcterms:modified>
</cp:coreProperties>
</file>